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0"/>
  </p:notesMasterIdLst>
  <p:sldIdLst>
    <p:sldId id="256" r:id="rId2"/>
    <p:sldId id="257" r:id="rId3"/>
    <p:sldId id="263" r:id="rId4"/>
    <p:sldId id="299" r:id="rId5"/>
    <p:sldId id="285" r:id="rId6"/>
    <p:sldId id="316" r:id="rId7"/>
    <p:sldId id="317" r:id="rId8"/>
    <p:sldId id="284" r:id="rId9"/>
    <p:sldId id="286" r:id="rId10"/>
    <p:sldId id="290" r:id="rId11"/>
    <p:sldId id="287" r:id="rId12"/>
    <p:sldId id="288" r:id="rId13"/>
    <p:sldId id="289" r:id="rId14"/>
    <p:sldId id="320" r:id="rId15"/>
    <p:sldId id="319" r:id="rId16"/>
    <p:sldId id="321" r:id="rId17"/>
    <p:sldId id="318" r:id="rId18"/>
    <p:sldId id="322" r:id="rId19"/>
    <p:sldId id="267" r:id="rId20"/>
    <p:sldId id="293" r:id="rId21"/>
    <p:sldId id="300" r:id="rId22"/>
    <p:sldId id="301" r:id="rId23"/>
    <p:sldId id="323" r:id="rId24"/>
    <p:sldId id="302" r:id="rId25"/>
    <p:sldId id="303" r:id="rId26"/>
    <p:sldId id="310" r:id="rId27"/>
    <p:sldId id="311" r:id="rId28"/>
    <p:sldId id="312" r:id="rId29"/>
    <p:sldId id="313" r:id="rId30"/>
    <p:sldId id="305" r:id="rId31"/>
    <p:sldId id="306" r:id="rId32"/>
    <p:sldId id="307" r:id="rId33"/>
    <p:sldId id="304" r:id="rId34"/>
    <p:sldId id="308" r:id="rId35"/>
    <p:sldId id="309" r:id="rId36"/>
    <p:sldId id="295" r:id="rId37"/>
    <p:sldId id="298" r:id="rId38"/>
    <p:sldId id="31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e Jun lee" initials="HJl" lastIdx="3" clrIdx="0">
    <p:extLst>
      <p:ext uri="{19B8F6BF-5375-455C-9EA6-DF929625EA0E}">
        <p15:presenceInfo xmlns:p15="http://schemas.microsoft.com/office/powerpoint/2012/main" userId="e05edceec43e37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F1C"/>
    <a:srgbClr val="FFDF24"/>
    <a:srgbClr val="FAF2DD"/>
    <a:srgbClr val="618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7T21:20:58.938" idx="1">
    <p:pos x="10" y="10"/>
    <p:text>그래프 보면</p:text>
    <p:extLst>
      <p:ext uri="{C676402C-5697-4E1C-873F-D02D1690AC5C}">
        <p15:threadingInfo xmlns:p15="http://schemas.microsoft.com/office/powerpoint/2012/main" timeZoneBias="-540"/>
      </p:ext>
    </p:extLst>
  </p:cm>
  <p:cm authorId="1" dt="2018-06-07T21:21:18.008" idx="2">
    <p:pos x="10" y="146"/>
    <p:text>밸리데이션 어큐레시가 꺾이기 시작하는 지점있지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  <p:cm authorId="1" dt="2018-06-07T21:21:27.106" idx="3">
    <p:pos x="10" y="282"/>
    <p:text>꺾이기전에 훈련을 스탑하는게 제일 좋다</p:text>
    <p:extLst>
      <p:ext uri="{C676402C-5697-4E1C-873F-D02D1690AC5C}">
        <p15:threadingInfo xmlns:p15="http://schemas.microsoft.com/office/powerpoint/2012/main" timeZoneBias="-540">
          <p15:parentCm authorId="1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6156-DEDD-48C1-9A21-6001A75443AF}" type="datetimeFigureOut">
              <a:rPr lang="ko-KR" altLang="en-US" smtClean="0"/>
              <a:t>2018. 6. 7.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2DB4E-6AE3-48C4-B5C0-96D42DF66F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14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16000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49356"/>
            <a:ext cx="6858000" cy="54000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2784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7641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7351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160000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843044"/>
            <a:ext cx="7886700" cy="54000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828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17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138912"/>
            <a:ext cx="78867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498000"/>
            <a:ext cx="2160000" cy="360000"/>
          </a:xfrm>
          <a:prstGeom prst="rect">
            <a:avLst/>
          </a:prstGeom>
          <a:solidFill>
            <a:srgbClr val="6189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320799" y="6498000"/>
            <a:ext cx="2160000" cy="360000"/>
          </a:xfrm>
          <a:prstGeom prst="rect">
            <a:avLst/>
          </a:prstGeom>
          <a:solidFill>
            <a:srgbClr val="FAF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4663201" y="6498000"/>
            <a:ext cx="2160000" cy="360000"/>
          </a:xfrm>
          <a:prstGeom prst="rect">
            <a:avLst/>
          </a:prstGeom>
          <a:solidFill>
            <a:srgbClr val="FFD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6984000" y="6498000"/>
            <a:ext cx="2160000" cy="360000"/>
          </a:xfrm>
          <a:prstGeom prst="rect">
            <a:avLst/>
          </a:prstGeom>
          <a:solidFill>
            <a:srgbClr val="8E4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lemon에 대한 이미지 검색결과"/>
          <p:cNvPicPr>
            <a:picLocks noChangeAspect="1" noChangeArrowheads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5910349"/>
            <a:ext cx="631725" cy="5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16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8" r:id="rId3"/>
    <p:sldLayoutId id="2147483665" r:id="rId4"/>
    <p:sldLayoutId id="2147483669" r:id="rId5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3189" y="1122363"/>
            <a:ext cx="7157621" cy="2979120"/>
          </a:xfrm>
        </p:spPr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Training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49356"/>
            <a:ext cx="6858000" cy="953822"/>
          </a:xfrm>
        </p:spPr>
        <p:txBody>
          <a:bodyPr>
            <a:normAutofit/>
          </a:bodyPr>
          <a:lstStyle/>
          <a:p>
            <a:r>
              <a:rPr lang="en-US" altLang="ko-KR" dirty="0"/>
              <a:t>Signal Processing Systems Lab @ SNU</a:t>
            </a:r>
          </a:p>
        </p:txBody>
      </p:sp>
    </p:spTree>
    <p:extLst>
      <p:ext uri="{BB962C8B-B14F-4D97-AF65-F5344CB8AC3E}">
        <p14:creationId xmlns:p14="http://schemas.microsoft.com/office/powerpoint/2010/main" val="8712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2: CNN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59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BD8B6-234D-46F9-B207-F6ED450E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7BEDC45-1279-43E4-A569-4D7FB419E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Convolution 2D</a:t>
                </a:r>
              </a:p>
              <a:p>
                <a:pPr lvl="1"/>
                <a:r>
                  <a:rPr lang="ko-KR" altLang="en-US" b="1" dirty="0">
                    <a:solidFill>
                      <a:srgbClr val="FF0000"/>
                    </a:solidFill>
                  </a:rPr>
                  <a:t>정해진 크기의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filter (3x3, 5x5....)</a:t>
                </a:r>
                <a:r>
                  <a:rPr lang="ko-KR" altLang="en-US" dirty="0"/>
                  <a:t>를 이동하며 덧셈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Weight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convolution </a:t>
                </a:r>
                <a:r>
                  <a:rPr lang="ko-KR" altLang="en-US" dirty="0"/>
                  <a:t>하고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Bias</a:t>
                </a:r>
                <a:r>
                  <a:rPr lang="ko-KR" altLang="en-US" dirty="0"/>
                  <a:t>를 더한다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(</a:t>
                </a:r>
                <a:r>
                  <a:rPr lang="ko-KR" altLang="en-US" dirty="0"/>
                  <a:t>엄밀히 말하면 </a:t>
                </a:r>
                <a:r>
                  <a:rPr lang="en-US" altLang="ko-KR" dirty="0"/>
                  <a:t>convolution </a:t>
                </a:r>
                <a:r>
                  <a:rPr lang="ko-KR" altLang="en-US" dirty="0"/>
                  <a:t>이 아니라 </a:t>
                </a:r>
                <a:r>
                  <a:rPr lang="en-US" altLang="ko-KR" dirty="0"/>
                  <a:t>correlation)</a:t>
                </a:r>
              </a:p>
              <a:p>
                <a:pPr lvl="2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ko-KR" dirty="0"/>
                  <a:t>	(N</a:t>
                </a:r>
                <a:r>
                  <a:rPr lang="ko-KR" altLang="en-US" dirty="0"/>
                  <a:t>개를 한 번에 처리하도록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2"/>
                <a:r>
                  <a:rPr lang="en-US" altLang="ko-KR" dirty="0"/>
                  <a:t>N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W x H </a:t>
                </a:r>
                <a:r>
                  <a:rPr lang="ko-KR" altLang="en-US" dirty="0"/>
                  <a:t>크기의 이미지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이미지마다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개의 채널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채널은 </a:t>
                </a:r>
                <a:r>
                  <a:rPr lang="en-US" altLang="ko-KR" dirty="0"/>
                  <a:t>RGB </a:t>
                </a:r>
                <a:r>
                  <a:rPr lang="ko-KR" altLang="en-US" dirty="0"/>
                  <a:t>처럼 한 이미지의 서로 다른 표현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흑백 이미지이면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채널</a:t>
                </a:r>
                <a:r>
                  <a:rPr lang="en-US" altLang="ko-KR" dirty="0"/>
                  <a:t>, RGB</a:t>
                </a:r>
                <a:r>
                  <a:rPr lang="ko-KR" altLang="en-US" dirty="0"/>
                  <a:t> 이미지이면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채널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이것을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개의 새로운 채널로 표현하려면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채널과 채널을 연결하기 위해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A x B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개 필터가 </a:t>
                </a:r>
                <a:r>
                  <a:rPr lang="ko-KR" altLang="en-US" dirty="0"/>
                  <a:t>필요함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7BEDC45-1279-43E4-A569-4D7FB419E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14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onvolution layer에 대한 이미지 검색결과">
            <a:extLst>
              <a:ext uri="{FF2B5EF4-FFF2-40B4-BE49-F238E27FC236}">
                <a16:creationId xmlns:a16="http://schemas.microsoft.com/office/drawing/2014/main" id="{0B911094-A405-43D1-B15C-06FBC916F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7148" y="1690689"/>
            <a:ext cx="4690873" cy="22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705AFF-1539-42D0-9598-545525287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/>
              <a:t>Convolution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889B9-EBEB-4E96-B286-2F4EB1A2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825625"/>
            <a:ext cx="3406454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입력 </a:t>
            </a:r>
            <a:r>
              <a:rPr lang="en-US" altLang="ko-KR" sz="2000" dirty="0"/>
              <a:t>A-channel</a:t>
            </a:r>
          </a:p>
          <a:p>
            <a:r>
              <a:rPr lang="ko-KR" altLang="en-US" sz="2000" dirty="0"/>
              <a:t>출력 </a:t>
            </a:r>
            <a:r>
              <a:rPr lang="en-US" altLang="ko-KR" sz="2000" dirty="0"/>
              <a:t>B-channel</a:t>
            </a:r>
          </a:p>
          <a:p>
            <a:r>
              <a:rPr lang="ko-KR" altLang="en-US" sz="2000" dirty="0"/>
              <a:t>필터 </a:t>
            </a:r>
            <a:r>
              <a:rPr lang="en-US" altLang="ko-KR" sz="2000" dirty="0"/>
              <a:t>F x F</a:t>
            </a:r>
          </a:p>
          <a:p>
            <a:endParaRPr lang="en-US" altLang="ko-KR" sz="2000" dirty="0"/>
          </a:p>
          <a:p>
            <a:r>
              <a:rPr lang="en-US" altLang="ko-KR" sz="2000" dirty="0"/>
              <a:t># Weight (A x B x F x F)</a:t>
            </a:r>
            <a:endParaRPr lang="en-US" altLang="ko-KR" sz="1600" dirty="0"/>
          </a:p>
          <a:p>
            <a:r>
              <a:rPr lang="en-US" altLang="ko-KR" sz="2000" dirty="0"/>
              <a:t># Bias (B)</a:t>
            </a:r>
            <a:endParaRPr lang="en-US" altLang="ko-KR" sz="1600" dirty="0"/>
          </a:p>
          <a:p>
            <a:r>
              <a:rPr lang="en-US" altLang="ko-KR" sz="2000" dirty="0"/>
              <a:t># Connections?</a:t>
            </a:r>
          </a:p>
          <a:p>
            <a:endParaRPr lang="en-US" altLang="ko-KR" sz="2000" dirty="0"/>
          </a:p>
          <a:p>
            <a:r>
              <a:rPr lang="en-US" altLang="ko-KR" sz="2000" dirty="0"/>
              <a:t>Convolution </a:t>
            </a:r>
            <a:r>
              <a:rPr lang="ko-KR" altLang="en-US" sz="2000" dirty="0"/>
              <a:t>결과</a:t>
            </a:r>
            <a:endParaRPr lang="en-US" altLang="ko-KR" sz="2000" dirty="0"/>
          </a:p>
          <a:p>
            <a:pPr lvl="1"/>
            <a:r>
              <a:rPr lang="ko-KR" altLang="en-US" sz="1600" dirty="0"/>
              <a:t>크기가 </a:t>
            </a:r>
            <a:r>
              <a:rPr lang="ko-KR" altLang="en-US" sz="1600" dirty="0" err="1"/>
              <a:t>작아짐</a:t>
            </a:r>
            <a:r>
              <a:rPr lang="en-US" altLang="ko-KR" sz="1600" dirty="0"/>
              <a:t>(valid)</a:t>
            </a:r>
          </a:p>
          <a:p>
            <a:pPr lvl="1"/>
            <a:r>
              <a:rPr lang="ko-KR" altLang="en-US" sz="1600" dirty="0"/>
              <a:t>미리 </a:t>
            </a:r>
            <a:r>
              <a:rPr lang="en-US" altLang="ko-KR" sz="1600" dirty="0"/>
              <a:t>zero-padding</a:t>
            </a:r>
            <a:r>
              <a:rPr lang="ko-KR" altLang="en-US" sz="1600" dirty="0"/>
              <a:t>을 하면</a:t>
            </a:r>
            <a:br>
              <a:rPr lang="en-US" altLang="ko-KR" sz="1600" dirty="0"/>
            </a:br>
            <a:r>
              <a:rPr lang="ko-KR" altLang="en-US" sz="1600" dirty="0"/>
              <a:t>크기를 유지할 수 있음</a:t>
            </a:r>
            <a:r>
              <a:rPr lang="en-US" altLang="ko-KR" sz="1600" dirty="0"/>
              <a:t>(same)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11" name="Picture 6" descr="convolution layer에 대한 이미지 검색결과">
            <a:extLst>
              <a:ext uri="{FF2B5EF4-FFF2-40B4-BE49-F238E27FC236}">
                <a16:creationId xmlns:a16="http://schemas.microsoft.com/office/drawing/2014/main" id="{F8D566A6-18EF-4D0D-BE83-71E7AFAC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46" y="4077721"/>
            <a:ext cx="4486275" cy="211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23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D2873-6017-45B3-BD92-714DFBC5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</a:t>
            </a:r>
            <a:r>
              <a:rPr lang="ko-KR" altLang="en-US" dirty="0"/>
              <a:t> </a:t>
            </a:r>
            <a:r>
              <a:rPr lang="en-US" altLang="ko-KR" dirty="0"/>
              <a:t>Neural Network (CNN)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059BF-87FF-4199-933A-19556801F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231" y="1138912"/>
            <a:ext cx="7886700" cy="5040000"/>
          </a:xfrm>
        </p:spPr>
        <p:txBody>
          <a:bodyPr/>
          <a:lstStyle/>
          <a:p>
            <a:r>
              <a:rPr lang="en-US" altLang="ko-KR" dirty="0"/>
              <a:t>CNN</a:t>
            </a:r>
          </a:p>
          <a:p>
            <a:pPr lvl="1"/>
            <a:r>
              <a:rPr lang="en-US" altLang="ko-KR" dirty="0"/>
              <a:t>Convolution </a:t>
            </a:r>
            <a:r>
              <a:rPr lang="ko-KR" altLang="en-US" dirty="0"/>
              <a:t>층을 여러 개 쌓아 올린 구조</a:t>
            </a:r>
            <a:endParaRPr lang="en-US" altLang="ko-KR" dirty="0"/>
          </a:p>
          <a:p>
            <a:pPr lvl="1"/>
            <a:r>
              <a:rPr lang="ko-KR" altLang="en-US" dirty="0"/>
              <a:t>제일 마지막에는 </a:t>
            </a:r>
            <a:r>
              <a:rPr lang="en-US" altLang="ko-KR" dirty="0"/>
              <a:t>FC</a:t>
            </a:r>
            <a:r>
              <a:rPr lang="ko-KR" altLang="en-US" dirty="0"/>
              <a:t> 층이 필요함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Max pooling</a:t>
            </a:r>
          </a:p>
          <a:p>
            <a:pPr lvl="1"/>
            <a:r>
              <a:rPr lang="en-US" altLang="ko-KR" dirty="0"/>
              <a:t>2x2 </a:t>
            </a:r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구간 내</a:t>
            </a:r>
            <a:r>
              <a:rPr lang="en-US" altLang="ko-KR" dirty="0"/>
              <a:t>)</a:t>
            </a:r>
            <a:r>
              <a:rPr lang="ko-KR" altLang="en-US" dirty="0"/>
              <a:t>에서 가장 큰 것만 유지</a:t>
            </a:r>
            <a:endParaRPr lang="en-US" altLang="ko-KR" dirty="0"/>
          </a:p>
          <a:p>
            <a:pPr lvl="2"/>
            <a:r>
              <a:rPr lang="ko-KR" altLang="en-US" dirty="0"/>
              <a:t>계산해야 할 크기를 줄이기 위해</a:t>
            </a:r>
            <a:endParaRPr lang="en-US" altLang="ko-KR" dirty="0"/>
          </a:p>
          <a:p>
            <a:pPr lvl="2"/>
            <a:r>
              <a:rPr lang="ko-KR" altLang="en-US" dirty="0"/>
              <a:t>좀 더 </a:t>
            </a:r>
            <a:r>
              <a:rPr lang="en-US" altLang="ko-KR" dirty="0"/>
              <a:t>robust </a:t>
            </a:r>
            <a:r>
              <a:rPr lang="ko-KR" altLang="en-US" dirty="0"/>
              <a:t>한 학습을 위해</a:t>
            </a:r>
            <a:endParaRPr lang="en-US" altLang="ko-KR" dirty="0"/>
          </a:p>
          <a:p>
            <a:pPr lvl="2"/>
            <a:r>
              <a:rPr lang="ko-KR" altLang="en-US" dirty="0"/>
              <a:t>구간들이 겹치지 </a:t>
            </a:r>
            <a:r>
              <a:rPr lang="ko-KR" altLang="en-US" dirty="0" err="1"/>
              <a:t>않아야해서</a:t>
            </a:r>
            <a:r>
              <a:rPr lang="en-US" altLang="ko-KR" dirty="0"/>
              <a:t> Stride(</a:t>
            </a:r>
            <a:r>
              <a:rPr lang="ko-KR" altLang="en-US" dirty="0" err="1"/>
              <a:t>점프간격</a:t>
            </a:r>
            <a:r>
              <a:rPr lang="en-US" altLang="ko-KR" dirty="0"/>
              <a:t>) = 2</a:t>
            </a:r>
            <a:br>
              <a:rPr lang="en-US" altLang="ko-KR" dirty="0"/>
            </a:br>
            <a:r>
              <a:rPr lang="en-US" altLang="ko-KR" dirty="0"/>
              <a:t>ex. if 3x3 pooling</a:t>
            </a:r>
            <a:r>
              <a:rPr lang="ko-KR" altLang="en-US" dirty="0"/>
              <a:t>이면 </a:t>
            </a:r>
            <a:r>
              <a:rPr lang="en-US" altLang="ko-KR" dirty="0"/>
              <a:t>stride = 3</a:t>
            </a:r>
          </a:p>
        </p:txBody>
      </p:sp>
      <p:sp>
        <p:nvSpPr>
          <p:cNvPr id="4" name="화살표: 위쪽 3">
            <a:extLst>
              <a:ext uri="{FF2B5EF4-FFF2-40B4-BE49-F238E27FC236}">
                <a16:creationId xmlns:a16="http://schemas.microsoft.com/office/drawing/2014/main" id="{9D3DFDD6-6E7B-4AB4-A5D5-D000AA88C0FF}"/>
              </a:ext>
            </a:extLst>
          </p:cNvPr>
          <p:cNvSpPr/>
          <p:nvPr/>
        </p:nvSpPr>
        <p:spPr>
          <a:xfrm>
            <a:off x="7593312" y="1258349"/>
            <a:ext cx="595619" cy="480689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F7EBDA-7F9B-48C9-8878-7F98013F8FA2}"/>
              </a:ext>
            </a:extLst>
          </p:cNvPr>
          <p:cNvSpPr/>
          <p:nvPr/>
        </p:nvSpPr>
        <p:spPr>
          <a:xfrm>
            <a:off x="6796364" y="5830349"/>
            <a:ext cx="2189527" cy="2348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Input 28x28x1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1036-FF11-4E5B-9F5E-6B85B44FF3FB}"/>
              </a:ext>
            </a:extLst>
          </p:cNvPr>
          <p:cNvSpPr/>
          <p:nvPr/>
        </p:nvSpPr>
        <p:spPr>
          <a:xfrm>
            <a:off x="6796362" y="5361118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Conv28x28x1 -&gt; 24x24x16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3E5DAB-B6ED-4098-A028-D0517C88DD16}"/>
              </a:ext>
            </a:extLst>
          </p:cNvPr>
          <p:cNvSpPr/>
          <p:nvPr/>
        </p:nvSpPr>
        <p:spPr>
          <a:xfrm>
            <a:off x="6796362" y="4421966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Conv12x12x16 -&gt; 8x8x32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25B2B8-6AFE-4061-B308-737C7620A489}"/>
              </a:ext>
            </a:extLst>
          </p:cNvPr>
          <p:cNvSpPr/>
          <p:nvPr/>
        </p:nvSpPr>
        <p:spPr>
          <a:xfrm>
            <a:off x="6796362" y="4891611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Max pooling + </a:t>
            </a:r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CC46E2-A0D6-4E0E-AD4B-6EB60D8DA804}"/>
              </a:ext>
            </a:extLst>
          </p:cNvPr>
          <p:cNvSpPr/>
          <p:nvPr/>
        </p:nvSpPr>
        <p:spPr>
          <a:xfrm>
            <a:off x="6796361" y="3977694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Max pooling + </a:t>
            </a:r>
            <a:r>
              <a:rPr lang="en-US" altLang="ko-KR" sz="1400" dirty="0" err="1"/>
              <a:t>ReLU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FBAEFE-C327-4110-9FBA-8ECD8FF1D72E}"/>
              </a:ext>
            </a:extLst>
          </p:cNvPr>
          <p:cNvSpPr/>
          <p:nvPr/>
        </p:nvSpPr>
        <p:spPr>
          <a:xfrm>
            <a:off x="6796360" y="3533422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FC 512-&gt;256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12D81-5C3D-43EA-9B6D-4D8DD455A4BF}"/>
              </a:ext>
            </a:extLst>
          </p:cNvPr>
          <p:cNvSpPr/>
          <p:nvPr/>
        </p:nvSpPr>
        <p:spPr>
          <a:xfrm>
            <a:off x="6796354" y="2149787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Softmax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B240DC-06AB-4CB5-BC5F-D20DBCC5FCB0}"/>
              </a:ext>
            </a:extLst>
          </p:cNvPr>
          <p:cNvSpPr/>
          <p:nvPr/>
        </p:nvSpPr>
        <p:spPr>
          <a:xfrm>
            <a:off x="6796356" y="1705995"/>
            <a:ext cx="2189527" cy="2348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 10</a:t>
            </a:r>
            <a:endParaRPr lang="ko-KR" altLang="en-US" dirty="0"/>
          </a:p>
        </p:txBody>
      </p:sp>
      <p:pic>
        <p:nvPicPr>
          <p:cNvPr id="5122" name="Picture 2" descr="max pooling에 대한 이미지 검색결과">
            <a:extLst>
              <a:ext uri="{FF2B5EF4-FFF2-40B4-BE49-F238E27FC236}">
                <a16:creationId xmlns:a16="http://schemas.microsoft.com/office/drawing/2014/main" id="{6CA7877E-A1DB-4E12-8F14-F1727AFD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729235"/>
            <a:ext cx="29908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EE6DB9-614D-4AD0-8609-8EB7B45656DF}"/>
              </a:ext>
            </a:extLst>
          </p:cNvPr>
          <p:cNvSpPr/>
          <p:nvPr/>
        </p:nvSpPr>
        <p:spPr>
          <a:xfrm>
            <a:off x="6796357" y="3063708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1C89C6-04C0-4422-938D-A403D7D5852C}"/>
              </a:ext>
            </a:extLst>
          </p:cNvPr>
          <p:cNvSpPr/>
          <p:nvPr/>
        </p:nvSpPr>
        <p:spPr>
          <a:xfrm>
            <a:off x="6796354" y="2620782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FC 256-&gt;10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708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835515"/>
            <a:ext cx="3133725" cy="410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13400" y="1701800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3400" y="3924300"/>
            <a:ext cx="133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cxnSp>
        <p:nvCxnSpPr>
          <p:cNvPr id="4" name="직선 화살표 연결선 3"/>
          <p:cNvCxnSpPr>
            <a:stCxn id="2" idx="1"/>
          </p:cNvCxnSpPr>
          <p:nvPr/>
        </p:nvCxnSpPr>
        <p:spPr>
          <a:xfrm flipH="1">
            <a:off x="4064000" y="1886466"/>
            <a:ext cx="1549400" cy="18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6" idx="1"/>
          </p:cNvCxnSpPr>
          <p:nvPr/>
        </p:nvCxnSpPr>
        <p:spPr>
          <a:xfrm flipH="1">
            <a:off x="3670300" y="4108966"/>
            <a:ext cx="1943100" cy="43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5000" y="2197100"/>
            <a:ext cx="2230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Zero-padding </a:t>
            </a:r>
            <a:r>
              <a:rPr lang="ko-KR" altLang="en-US" dirty="0"/>
              <a:t>이 있음</a:t>
            </a:r>
            <a:br>
              <a:rPr lang="en-US" altLang="ko-KR" dirty="0"/>
            </a:br>
            <a:r>
              <a:rPr lang="en-US" altLang="ko-KR" dirty="0"/>
              <a:t>Stride = 1</a:t>
            </a:r>
            <a:br>
              <a:rPr lang="en-US" altLang="ko-KR" dirty="0"/>
            </a:br>
            <a:r>
              <a:rPr lang="en-US" altLang="ko-KR" dirty="0"/>
              <a:t>3x3 kernel</a:t>
            </a:r>
            <a:r>
              <a:rPr lang="ko-KR" altLang="en-US" dirty="0"/>
              <a:t>을 사용함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2700" y="5392777"/>
            <a:ext cx="690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</a:t>
            </a:r>
            <a:r>
              <a:rPr lang="ko-KR" altLang="en-US" dirty="0"/>
              <a:t>의 </a:t>
            </a:r>
            <a:r>
              <a:rPr lang="en-US" altLang="ko-KR" dirty="0"/>
              <a:t>size(</a:t>
            </a:r>
            <a:r>
              <a:rPr lang="ko-KR" altLang="en-US" dirty="0"/>
              <a:t>주황색 </a:t>
            </a:r>
            <a:r>
              <a:rPr lang="en-US" altLang="ko-KR" dirty="0"/>
              <a:t>5x5)</a:t>
            </a:r>
            <a:r>
              <a:rPr lang="ko-KR" altLang="en-US" dirty="0"/>
              <a:t>가 유지됨</a:t>
            </a:r>
            <a:r>
              <a:rPr lang="en-US" altLang="ko-KR" dirty="0"/>
              <a:t>(output layer</a:t>
            </a:r>
            <a:r>
              <a:rPr lang="ko-KR" altLang="en-US" dirty="0"/>
              <a:t>의 </a:t>
            </a:r>
            <a:r>
              <a:rPr lang="en-US" altLang="ko-KR" dirty="0"/>
              <a:t>size=5x5,</a:t>
            </a:r>
            <a:r>
              <a:rPr lang="ko-KR" altLang="en-US" dirty="0"/>
              <a:t>녹색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79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volutional neural network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179512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9000" y="4076700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69000" y="1765300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4787900" y="4261366"/>
            <a:ext cx="1181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9" idx="1"/>
          </p:cNvCxnSpPr>
          <p:nvPr/>
        </p:nvCxnSpPr>
        <p:spPr>
          <a:xfrm flipH="1">
            <a:off x="4025900" y="1949966"/>
            <a:ext cx="1943100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09373" y="5582465"/>
            <a:ext cx="562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 padding</a:t>
            </a:r>
            <a:r>
              <a:rPr lang="ko-KR" altLang="en-US" dirty="0"/>
              <a:t>이 없는 경우로</a:t>
            </a:r>
            <a:r>
              <a:rPr lang="en-US" altLang="ko-KR" dirty="0"/>
              <a:t>, input layer</a:t>
            </a:r>
            <a:r>
              <a:rPr lang="ko-KR" altLang="en-US" dirty="0"/>
              <a:t>의 </a:t>
            </a:r>
            <a:r>
              <a:rPr lang="en-US" altLang="ko-KR" dirty="0"/>
              <a:t>size</a:t>
            </a:r>
            <a:r>
              <a:rPr lang="ko-KR" altLang="en-US" dirty="0"/>
              <a:t>가 줄었음</a:t>
            </a:r>
            <a:br>
              <a:rPr lang="en-US" altLang="ko-KR" dirty="0"/>
            </a:br>
            <a:r>
              <a:rPr lang="en-US" altLang="ko-KR" dirty="0"/>
              <a:t>7x7 -&gt; 5x5</a:t>
            </a:r>
            <a:r>
              <a:rPr lang="ko-KR" altLang="en-US" dirty="0"/>
              <a:t>로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69000" y="4457740"/>
            <a:ext cx="2230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Zero-padding </a:t>
            </a:r>
            <a:r>
              <a:rPr lang="ko-KR" altLang="en-US" dirty="0"/>
              <a:t>이 없음</a:t>
            </a:r>
            <a:br>
              <a:rPr lang="en-US" altLang="ko-KR" dirty="0"/>
            </a:br>
            <a:r>
              <a:rPr lang="en-US" altLang="ko-KR" dirty="0"/>
              <a:t>Stride = 1</a:t>
            </a:r>
            <a:br>
              <a:rPr lang="en-US" altLang="ko-KR" dirty="0"/>
            </a:br>
            <a:r>
              <a:rPr lang="en-US" altLang="ko-KR" dirty="0"/>
              <a:t>3x3 kernel</a:t>
            </a:r>
            <a:r>
              <a:rPr lang="ko-KR" altLang="en-US" dirty="0"/>
              <a:t>을 사용함</a:t>
            </a:r>
          </a:p>
        </p:txBody>
      </p:sp>
    </p:spTree>
    <p:extLst>
      <p:ext uri="{BB962C8B-B14F-4D97-AF65-F5344CB8AC3E}">
        <p14:creationId xmlns:p14="http://schemas.microsoft.com/office/powerpoint/2010/main" val="266568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87947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08600" y="3190875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8600" y="879475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4127500" y="3375541"/>
            <a:ext cx="1181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>
            <a:off x="2997200" y="1064141"/>
            <a:ext cx="2311400" cy="386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4605" y="4977714"/>
            <a:ext cx="7246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Stride = 2</a:t>
            </a:r>
            <a:r>
              <a:rPr lang="ko-KR" altLang="en-US" dirty="0"/>
              <a:t>라서 </a:t>
            </a:r>
            <a:r>
              <a:rPr lang="en-US" altLang="ko-KR" dirty="0"/>
              <a:t>input layer</a:t>
            </a:r>
            <a:r>
              <a:rPr lang="ko-KR" altLang="en-US" dirty="0"/>
              <a:t>가 </a:t>
            </a:r>
            <a:r>
              <a:rPr lang="en-US" altLang="ko-KR" dirty="0"/>
              <a:t>output layer</a:t>
            </a:r>
            <a:r>
              <a:rPr lang="ko-KR" altLang="en-US" dirty="0"/>
              <a:t>로 가면서 </a:t>
            </a:r>
            <a:r>
              <a:rPr lang="en-US" altLang="ko-KR" dirty="0"/>
              <a:t>size</a:t>
            </a:r>
            <a:r>
              <a:rPr lang="ko-KR" altLang="en-US" dirty="0"/>
              <a:t>가 줄어듦</a:t>
            </a:r>
            <a:r>
              <a:rPr lang="en-US" altLang="ko-KR" dirty="0"/>
              <a:t>(</a:t>
            </a:r>
            <a:r>
              <a:rPr lang="ko-KR" altLang="en-US" dirty="0"/>
              <a:t>대략 </a:t>
            </a:r>
            <a:r>
              <a:rPr lang="en-US" altLang="ko-KR" dirty="0"/>
              <a:t>½)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8600" y="3571915"/>
            <a:ext cx="2230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Zero-padding </a:t>
            </a:r>
            <a:r>
              <a:rPr lang="ko-KR" altLang="en-US" dirty="0"/>
              <a:t>이 있음</a:t>
            </a:r>
            <a:br>
              <a:rPr lang="en-US" altLang="ko-KR" dirty="0"/>
            </a:br>
            <a:r>
              <a:rPr lang="en-US" altLang="ko-KR" dirty="0"/>
              <a:t>Stride = 2</a:t>
            </a:r>
            <a:br>
              <a:rPr lang="en-US" altLang="ko-KR" dirty="0"/>
            </a:br>
            <a:r>
              <a:rPr lang="en-US" altLang="ko-KR" dirty="0"/>
              <a:t>3x3 kernel</a:t>
            </a:r>
            <a:r>
              <a:rPr lang="ko-KR" altLang="en-US" dirty="0"/>
              <a:t>을 사용함</a:t>
            </a:r>
          </a:p>
        </p:txBody>
      </p:sp>
    </p:spTree>
    <p:extLst>
      <p:ext uri="{BB962C8B-B14F-4D97-AF65-F5344CB8AC3E}">
        <p14:creationId xmlns:p14="http://schemas.microsoft.com/office/powerpoint/2010/main" val="104199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297816"/>
            <a:ext cx="6461125" cy="46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" y="304800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앞뒤좌우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r>
              <a:rPr lang="ko-KR" altLang="en-US" dirty="0"/>
              <a:t>은 </a:t>
            </a:r>
            <a:r>
              <a:rPr lang="ko-KR" altLang="en-US" dirty="0" err="1"/>
              <a:t>무시하고보세요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0709" y="4230064"/>
                <a:ext cx="4003291" cy="2314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dirty="0"/>
                  <a:t> 하나의 </a:t>
                </a:r>
                <a:r>
                  <a:rPr lang="en-US" altLang="ko-KR" dirty="0"/>
                  <a:t>kernel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output layer 1</a:t>
                </a:r>
                <a:r>
                  <a:rPr lang="ko-KR" altLang="en-US" dirty="0"/>
                  <a:t>개 층을 만듦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ko-KR" altLang="en-US" dirty="0"/>
                  <a:t> 다른 또 하나의 </a:t>
                </a:r>
                <a:r>
                  <a:rPr lang="en-US" altLang="ko-KR" dirty="0" err="1"/>
                  <a:t>kerne</a:t>
                </a:r>
                <a:r>
                  <a:rPr lang="ko-KR" altLang="en-US" dirty="0"/>
                  <a:t>으로 </a:t>
                </a:r>
                <a:r>
                  <a:rPr lang="en-US" altLang="ko-KR" dirty="0"/>
                  <a:t>output layer 1</a:t>
                </a:r>
                <a:r>
                  <a:rPr lang="ko-KR" altLang="en-US" dirty="0"/>
                  <a:t>개 층을 추가로 만듦</a:t>
                </a:r>
                <a:endParaRPr lang="en-US" altLang="ko-KR" dirty="0"/>
              </a:p>
              <a:p>
                <a:r>
                  <a:rPr lang="ko-KR" altLang="en-US" dirty="0"/>
                  <a:t>왼쪽 예시에서는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층으로 구성된 </a:t>
                </a:r>
                <a:r>
                  <a:rPr lang="en-US" altLang="ko-KR" dirty="0"/>
                  <a:t>output layer</a:t>
                </a:r>
                <a:r>
                  <a:rPr lang="ko-KR" altLang="en-US" dirty="0"/>
                  <a:t>가 만들어짐</a:t>
                </a:r>
                <a:br>
                  <a:rPr lang="en-US" altLang="ko-KR" dirty="0"/>
                </a:b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09" y="4230064"/>
                <a:ext cx="4003291" cy="2314993"/>
              </a:xfrm>
              <a:prstGeom prst="rect">
                <a:avLst/>
              </a:prstGeom>
              <a:blipFill>
                <a:blip r:embed="rId3"/>
                <a:stretch>
                  <a:fillRect l="-1218" t="-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003800" y="2324100"/>
            <a:ext cx="396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layer(ex. RGB = Red, Green, Blue)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3800" y="3064221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 layer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1"/>
          </p:cNvCxnSpPr>
          <p:nvPr/>
        </p:nvCxnSpPr>
        <p:spPr>
          <a:xfrm flipH="1">
            <a:off x="4520018" y="2508766"/>
            <a:ext cx="4837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1"/>
          </p:cNvCxnSpPr>
          <p:nvPr/>
        </p:nvCxnSpPr>
        <p:spPr>
          <a:xfrm flipH="1">
            <a:off x="4520018" y="3248887"/>
            <a:ext cx="483782" cy="1901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8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v-lay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342900"/>
            <a:ext cx="7401102" cy="59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41626" y="5060712"/>
            <a:ext cx="1446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Stride = 2</a:t>
            </a:r>
          </a:p>
          <a:p>
            <a:r>
              <a:rPr lang="en-US" altLang="ko-KR" dirty="0"/>
              <a:t>With Padding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35300" y="203200"/>
            <a:ext cx="1409700" cy="4178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48200" y="203200"/>
            <a:ext cx="1409700" cy="4178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68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3: Training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00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MLP</a:t>
            </a:r>
          </a:p>
          <a:p>
            <a:pPr lvl="1"/>
            <a:r>
              <a:rPr lang="en-US" altLang="ko-KR" dirty="0"/>
              <a:t>Fully Connected Layer</a:t>
            </a:r>
          </a:p>
          <a:p>
            <a:pPr lvl="1"/>
            <a:r>
              <a:rPr lang="en-US" altLang="ko-KR" dirty="0"/>
              <a:t>Activation function</a:t>
            </a:r>
          </a:p>
          <a:p>
            <a:r>
              <a:rPr lang="en-US" altLang="ko-KR" dirty="0"/>
              <a:t>CNN</a:t>
            </a:r>
          </a:p>
          <a:p>
            <a:pPr lvl="1"/>
            <a:r>
              <a:rPr lang="en-US" altLang="ko-KR" dirty="0"/>
              <a:t>Convolution Layer</a:t>
            </a:r>
          </a:p>
          <a:p>
            <a:pPr lvl="1"/>
            <a:r>
              <a:rPr lang="en-US" altLang="ko-KR" dirty="0"/>
              <a:t>Max pooling</a:t>
            </a:r>
          </a:p>
          <a:p>
            <a:r>
              <a:rPr lang="en-US" altLang="ko-KR" dirty="0"/>
              <a:t>Training</a:t>
            </a:r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review</a:t>
            </a:r>
          </a:p>
          <a:p>
            <a:pPr lvl="1"/>
            <a:r>
              <a:rPr lang="en-US" altLang="ko-KR" dirty="0"/>
              <a:t>Batch normalization</a:t>
            </a:r>
          </a:p>
          <a:p>
            <a:pPr lvl="1"/>
            <a:r>
              <a:rPr lang="en-US" altLang="ko-KR" dirty="0"/>
              <a:t>Learning rate scheduling</a:t>
            </a:r>
          </a:p>
          <a:p>
            <a:pPr lvl="2"/>
            <a:r>
              <a:rPr lang="en-US" altLang="ko-KR" dirty="0"/>
              <a:t>Early stopping</a:t>
            </a:r>
          </a:p>
          <a:p>
            <a:endParaRPr lang="en-US" altLang="ko-KR" dirty="0"/>
          </a:p>
          <a:p>
            <a:r>
              <a:rPr lang="en-US" altLang="ko-KR" dirty="0"/>
              <a:t>Example: MNIST</a:t>
            </a:r>
            <a:r>
              <a:rPr lang="ko-KR" altLang="en-US" dirty="0"/>
              <a:t> </a:t>
            </a:r>
            <a:r>
              <a:rPr lang="en-US" altLang="ko-KR" dirty="0"/>
              <a:t>classification (MLP)</a:t>
            </a:r>
          </a:p>
          <a:p>
            <a:r>
              <a:rPr lang="en-US" altLang="ko-KR" dirty="0"/>
              <a:t>Example: MNIST classification (CNN)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6093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Train, Test, Valid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8258496" cy="5040000"/>
          </a:xfrm>
        </p:spPr>
        <p:txBody>
          <a:bodyPr/>
          <a:lstStyle/>
          <a:p>
            <a:r>
              <a:rPr lang="en-US" altLang="ko-KR" dirty="0"/>
              <a:t>Train, Valid = </a:t>
            </a:r>
            <a:r>
              <a:rPr lang="ko-KR" altLang="en-US" dirty="0"/>
              <a:t>훈련 때 보는 데이터</a:t>
            </a:r>
            <a:endParaRPr lang="en-US" altLang="ko-KR" dirty="0"/>
          </a:p>
          <a:p>
            <a:pPr lvl="1"/>
            <a:r>
              <a:rPr lang="en-US" altLang="ko-KR" dirty="0"/>
              <a:t>Train set = </a:t>
            </a:r>
            <a:r>
              <a:rPr lang="ko-KR" altLang="en-US" dirty="0"/>
              <a:t>업데이트에 사용</a:t>
            </a:r>
            <a:endParaRPr lang="en-US" altLang="ko-KR" dirty="0"/>
          </a:p>
          <a:p>
            <a:pPr lvl="1"/>
            <a:r>
              <a:rPr lang="en-US" altLang="ko-KR" dirty="0"/>
              <a:t>Valid(Development) = Test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의 </a:t>
            </a:r>
            <a:r>
              <a:rPr lang="en-US" altLang="ko-KR" dirty="0"/>
              <a:t>proxy</a:t>
            </a:r>
          </a:p>
          <a:p>
            <a:pPr lvl="1"/>
            <a:r>
              <a:rPr lang="en-US" altLang="ko-KR" dirty="0"/>
              <a:t>Valid</a:t>
            </a:r>
            <a:r>
              <a:rPr lang="ko-KR" altLang="en-US" dirty="0"/>
              <a:t>는 </a:t>
            </a:r>
            <a:r>
              <a:rPr lang="en-US" altLang="ko-KR" b="1" dirty="0">
                <a:solidFill>
                  <a:srgbClr val="0070C0"/>
                </a:solidFill>
              </a:rPr>
              <a:t>overfitting</a:t>
            </a:r>
            <a:r>
              <a:rPr lang="ko-KR" altLang="en-US" dirty="0"/>
              <a:t>이 되지 않는지 감시하기 위해 사용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적정 비율은 정해져 있지 않지만 보통 </a:t>
            </a:r>
            <a:r>
              <a:rPr lang="en-US" altLang="ko-KR" dirty="0"/>
              <a:t>|valid set| = |test set|.</a:t>
            </a:r>
          </a:p>
          <a:p>
            <a:endParaRPr lang="en-US" altLang="ko-KR" dirty="0"/>
          </a:p>
          <a:p>
            <a:r>
              <a:rPr lang="en-US" altLang="ko-KR" dirty="0"/>
              <a:t>Test = </a:t>
            </a:r>
            <a:r>
              <a:rPr lang="ko-KR" altLang="en-US" dirty="0"/>
              <a:t>성능 평가를 위한 데이터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" y="4375798"/>
            <a:ext cx="5469554" cy="2482202"/>
          </a:xfrm>
          <a:prstGeom prst="rect">
            <a:avLst/>
          </a:prstGeom>
        </p:spPr>
      </p:pic>
      <p:pic>
        <p:nvPicPr>
          <p:cNvPr id="1026" name="Picture 2" descr="http://cs231n.github.io/assets/nn3/accuracie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62" y="4310575"/>
            <a:ext cx="3067308" cy="254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0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TF</a:t>
            </a:r>
            <a:r>
              <a:rPr lang="ko-KR" altLang="en-US" dirty="0"/>
              <a:t>의 흐름</a:t>
            </a:r>
            <a:endParaRPr lang="en-US" altLang="ko-KR" dirty="0"/>
          </a:p>
          <a:p>
            <a:pPr lvl="1"/>
            <a:r>
              <a:rPr lang="ko-KR" altLang="en-US" dirty="0"/>
              <a:t>데이터 준비하고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Computational Graph </a:t>
            </a:r>
            <a:r>
              <a:rPr lang="ko-KR" altLang="en-US" b="1" dirty="0">
                <a:solidFill>
                  <a:srgbClr val="FF0000"/>
                </a:solidFill>
              </a:rPr>
              <a:t>만들고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(layer, loss, train, …)</a:t>
            </a:r>
          </a:p>
          <a:p>
            <a:pPr lvl="1"/>
            <a:r>
              <a:rPr lang="ko-KR" altLang="en-US" dirty="0"/>
              <a:t>데이터를 넣으며 훈련하고 검증</a:t>
            </a:r>
            <a:endParaRPr lang="en-US" altLang="ko-KR" dirty="0"/>
          </a:p>
          <a:p>
            <a:pPr lvl="1"/>
            <a:r>
              <a:rPr lang="en-US" altLang="ko-KR" dirty="0"/>
              <a:t>TF</a:t>
            </a:r>
            <a:r>
              <a:rPr lang="ko-KR" altLang="en-US" dirty="0"/>
              <a:t> 함수로 만든 </a:t>
            </a:r>
            <a:r>
              <a:rPr lang="en-US" altLang="ko-KR" dirty="0"/>
              <a:t>computational graph</a:t>
            </a:r>
            <a:r>
              <a:rPr lang="ko-KR" altLang="en-US" dirty="0"/>
              <a:t>는 </a:t>
            </a:r>
            <a:r>
              <a:rPr lang="en-US" altLang="ko-KR" dirty="0"/>
              <a:t>GPU</a:t>
            </a:r>
            <a:r>
              <a:rPr lang="ko-KR" altLang="en-US" dirty="0"/>
              <a:t>에서 알아서 최적화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Graph</a:t>
            </a:r>
            <a:r>
              <a:rPr lang="ko-KR" altLang="en-US" dirty="0"/>
              <a:t>는 규칙의 집합</a:t>
            </a:r>
            <a:endParaRPr lang="en-US" altLang="ko-KR" dirty="0"/>
          </a:p>
          <a:p>
            <a:pPr lvl="1"/>
            <a:r>
              <a:rPr lang="ko-KR" altLang="en-US" dirty="0"/>
              <a:t>실제 실행시키기 전까지</a:t>
            </a:r>
            <a:r>
              <a:rPr lang="en-US" altLang="ko-KR" dirty="0"/>
              <a:t>(</a:t>
            </a:r>
            <a:r>
              <a:rPr lang="ko-KR" altLang="en-US" dirty="0"/>
              <a:t>재료를 넣어 주기 전까지</a:t>
            </a:r>
            <a:r>
              <a:rPr lang="en-US" altLang="ko-KR" dirty="0"/>
              <a:t>) </a:t>
            </a:r>
            <a:r>
              <a:rPr lang="ko-KR" altLang="en-US" dirty="0"/>
              <a:t>형체가 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>
                <a:solidFill>
                  <a:srgbClr val="0070C0"/>
                </a:solidFill>
              </a:rPr>
              <a:t>입력을 넣으면 출력이 나오는 함수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Session = Interface</a:t>
            </a:r>
          </a:p>
          <a:p>
            <a:pPr lvl="1"/>
            <a:r>
              <a:rPr lang="en-US" altLang="ko-KR" dirty="0"/>
              <a:t>Graph</a:t>
            </a:r>
            <a:r>
              <a:rPr lang="ko-KR" altLang="en-US" dirty="0"/>
              <a:t>의 </a:t>
            </a:r>
            <a:r>
              <a:rPr lang="en-US" altLang="ko-KR" dirty="0"/>
              <a:t>subgraph</a:t>
            </a:r>
            <a:r>
              <a:rPr lang="ko-KR" altLang="en-US" dirty="0"/>
              <a:t>를 뜯어서 입력과 출력을 붙임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Subgraph </a:t>
            </a:r>
            <a:r>
              <a:rPr lang="ko-KR" altLang="en-US" dirty="0"/>
              <a:t>만들면 </a:t>
            </a:r>
            <a:r>
              <a:rPr lang="en-US" altLang="ko-KR" dirty="0"/>
              <a:t>subgraph</a:t>
            </a:r>
            <a:r>
              <a:rPr lang="ko-KR" altLang="en-US" dirty="0"/>
              <a:t>에 해당하는 부분이 </a:t>
            </a:r>
            <a:r>
              <a:rPr lang="en-US" altLang="ko-KR" dirty="0"/>
              <a:t>GPU</a:t>
            </a:r>
            <a:r>
              <a:rPr lang="ko-KR" altLang="en-US" dirty="0"/>
              <a:t>에 </a:t>
            </a:r>
            <a:r>
              <a:rPr lang="en-US" altLang="ko-KR" dirty="0"/>
              <a:t>allocate.</a:t>
            </a:r>
          </a:p>
          <a:p>
            <a:pPr lvl="1"/>
            <a:r>
              <a:rPr lang="ko-KR" altLang="en-US" dirty="0"/>
              <a:t>출력을 계산하는데 필요한 입력을 안 넣으면</a:t>
            </a:r>
            <a:r>
              <a:rPr lang="en-US" altLang="ko-KR" dirty="0"/>
              <a:t> → Error.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902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A1926-0040-4FAE-8BF0-5E9EFBF3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procedure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802F4-34D9-43CA-BFD3-A77D93C6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Input</a:t>
            </a:r>
            <a:r>
              <a:rPr lang="ko-KR" altLang="en-US" dirty="0"/>
              <a:t>을 넣을 장소 정의</a:t>
            </a:r>
            <a:endParaRPr lang="en-US" altLang="ko-KR" dirty="0"/>
          </a:p>
          <a:p>
            <a:pPr lvl="1"/>
            <a:r>
              <a:rPr lang="en-US" altLang="ko-KR" dirty="0"/>
              <a:t>X = </a:t>
            </a:r>
            <a:r>
              <a:rPr lang="en-US" altLang="ko-KR" dirty="0" err="1"/>
              <a:t>tf.placeholder</a:t>
            </a:r>
            <a:r>
              <a:rPr lang="en-US" altLang="ko-KR" dirty="0"/>
              <a:t>(…)</a:t>
            </a:r>
          </a:p>
          <a:p>
            <a:pPr lvl="1"/>
            <a:r>
              <a:rPr lang="en-US" altLang="ko-KR" dirty="0"/>
              <a:t>Y = </a:t>
            </a:r>
            <a:r>
              <a:rPr lang="en-US" altLang="ko-KR" dirty="0" err="1"/>
              <a:t>tf.placeholder</a:t>
            </a:r>
            <a:r>
              <a:rPr lang="en-US" altLang="ko-KR" dirty="0"/>
              <a:t>(…)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훈련시킬 </a:t>
            </a:r>
            <a:r>
              <a:rPr lang="en-US" altLang="ko-KR" dirty="0"/>
              <a:t>variable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en-US" altLang="ko-KR" dirty="0"/>
              <a:t>W = </a:t>
            </a:r>
            <a:r>
              <a:rPr lang="en-US" altLang="ko-KR" dirty="0" err="1"/>
              <a:t>tf.get_variable</a:t>
            </a:r>
            <a:r>
              <a:rPr lang="en-US" altLang="ko-KR" dirty="0"/>
              <a:t>(...)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Input</a:t>
            </a:r>
            <a:r>
              <a:rPr lang="ko-KR" altLang="en-US" dirty="0"/>
              <a:t>에서부터 </a:t>
            </a:r>
            <a:r>
              <a:rPr lang="en-US" altLang="ko-KR" dirty="0"/>
              <a:t>Loss</a:t>
            </a:r>
            <a:r>
              <a:rPr lang="ko-KR" altLang="en-US" dirty="0"/>
              <a:t>를 구하는 </a:t>
            </a:r>
            <a:r>
              <a:rPr lang="en-US" altLang="ko-KR" dirty="0"/>
              <a:t>graph </a:t>
            </a:r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en-US" altLang="ko-KR" dirty="0"/>
              <a:t>logit = </a:t>
            </a:r>
            <a:r>
              <a:rPr lang="en-US" altLang="ko-KR" dirty="0" err="1"/>
              <a:t>tf.matmul</a:t>
            </a:r>
            <a:r>
              <a:rPr lang="en-US" altLang="ko-KR" dirty="0"/>
              <a:t>(X, W)</a:t>
            </a:r>
          </a:p>
          <a:p>
            <a:pPr lvl="1"/>
            <a:r>
              <a:rPr lang="en-US" altLang="ko-KR" dirty="0"/>
              <a:t>Loss = </a:t>
            </a:r>
            <a:r>
              <a:rPr lang="en-US" altLang="ko-KR" dirty="0" err="1"/>
              <a:t>tf.MSE</a:t>
            </a:r>
            <a:r>
              <a:rPr lang="en-US" altLang="ko-KR" dirty="0"/>
              <a:t>(Y, logit)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Gradients</a:t>
            </a:r>
            <a:r>
              <a:rPr lang="ko-KR" altLang="en-US" dirty="0"/>
              <a:t>를 구할 </a:t>
            </a:r>
            <a:r>
              <a:rPr lang="en-US" altLang="ko-KR" dirty="0"/>
              <a:t>optimizer </a:t>
            </a:r>
            <a:r>
              <a:rPr lang="ko-KR" altLang="en-US" dirty="0"/>
              <a:t>선언 및 </a:t>
            </a:r>
            <a:r>
              <a:rPr lang="en-US" altLang="ko-KR" dirty="0"/>
              <a:t>update </a:t>
            </a:r>
            <a:r>
              <a:rPr lang="ko-KR" altLang="en-US" dirty="0"/>
              <a:t>연산 정의</a:t>
            </a:r>
            <a:endParaRPr lang="en-US" altLang="ko-KR" dirty="0"/>
          </a:p>
          <a:p>
            <a:pPr lvl="1"/>
            <a:r>
              <a:rPr lang="en-US" altLang="ko-KR" dirty="0" err="1"/>
              <a:t>Opt</a:t>
            </a:r>
            <a:r>
              <a:rPr lang="en-US" altLang="ko-KR" dirty="0"/>
              <a:t> = </a:t>
            </a:r>
            <a:r>
              <a:rPr lang="en-US" altLang="ko-KR" dirty="0" err="1"/>
              <a:t>tf.train.GradientDescent</a:t>
            </a:r>
            <a:r>
              <a:rPr lang="en-US" altLang="ko-KR" dirty="0"/>
              <a:t>(</a:t>
            </a:r>
            <a:r>
              <a:rPr lang="en-US" altLang="ko-KR" dirty="0" err="1"/>
              <a:t>lr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Train_op</a:t>
            </a:r>
            <a:r>
              <a:rPr lang="en-US" altLang="ko-KR" dirty="0"/>
              <a:t> = </a:t>
            </a:r>
            <a:r>
              <a:rPr lang="en-US" altLang="ko-KR" dirty="0" err="1"/>
              <a:t>opt.minimize</a:t>
            </a:r>
            <a:r>
              <a:rPr lang="en-US" altLang="ko-KR" dirty="0"/>
              <a:t>(loss)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Session </a:t>
            </a:r>
            <a:r>
              <a:rPr lang="ko-KR" altLang="en-US" dirty="0"/>
              <a:t>을 통해 </a:t>
            </a:r>
            <a:r>
              <a:rPr lang="en-US" altLang="ko-KR" dirty="0"/>
              <a:t>data</a:t>
            </a:r>
            <a:r>
              <a:rPr lang="ko-KR" altLang="en-US" dirty="0"/>
              <a:t>를 넣어주고 </a:t>
            </a:r>
            <a:r>
              <a:rPr lang="en-US" altLang="ko-KR" dirty="0"/>
              <a:t>training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1"/>
            <a:r>
              <a:rPr lang="en-US" altLang="ko-KR" dirty="0" err="1"/>
              <a:t>Session.run</a:t>
            </a:r>
            <a:r>
              <a:rPr lang="en-US" altLang="ko-KR" dirty="0"/>
              <a:t>(</a:t>
            </a:r>
            <a:r>
              <a:rPr lang="en-US" altLang="ko-KR" dirty="0" err="1"/>
              <a:t>Train_op</a:t>
            </a:r>
            <a:r>
              <a:rPr lang="en-US" altLang="ko-KR" dirty="0"/>
              <a:t>, </a:t>
            </a:r>
            <a:r>
              <a:rPr lang="en-US" altLang="ko-KR" dirty="0" err="1"/>
              <a:t>feed_dict</a:t>
            </a:r>
            <a:r>
              <a:rPr lang="en-US" altLang="ko-KR" dirty="0"/>
              <a:t> = {X : </a:t>
            </a:r>
            <a:r>
              <a:rPr lang="en-US" altLang="ko-KR" dirty="0" err="1"/>
              <a:t>Data_x</a:t>
            </a:r>
            <a:r>
              <a:rPr lang="en-US" altLang="ko-KR" dirty="0"/>
              <a:t>, Y : </a:t>
            </a:r>
            <a:r>
              <a:rPr lang="en-US" altLang="ko-KR" dirty="0" err="1"/>
              <a:t>Data_y</a:t>
            </a:r>
            <a:r>
              <a:rPr lang="en-US" altLang="ko-KR" dirty="0"/>
              <a:t>})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874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nist datas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57" y="1095398"/>
            <a:ext cx="3984886" cy="29886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51036E5-E870-4C06-B90A-6432CA7B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40000"/>
          </a:xfrm>
        </p:spPr>
        <p:txBody>
          <a:bodyPr/>
          <a:lstStyle/>
          <a:p>
            <a:r>
              <a:rPr lang="en-US" altLang="ko-KR" dirty="0"/>
              <a:t>What is the MNIST dataset?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1497" y="4274337"/>
            <a:ext cx="7301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MNIST Dataset </a:t>
            </a:r>
            <a:r>
              <a:rPr lang="ko-KR" altLang="en-US" dirty="0"/>
              <a:t>구성 요소</a:t>
            </a:r>
            <a:br>
              <a:rPr lang="en-US" altLang="ko-KR" dirty="0"/>
            </a:br>
            <a:r>
              <a:rPr lang="en-US" altLang="ko-KR" dirty="0"/>
              <a:t>1) </a:t>
            </a:r>
            <a:r>
              <a:rPr lang="ko-KR" altLang="en-US" dirty="0" err="1"/>
              <a:t>손글씨</a:t>
            </a:r>
            <a:r>
              <a:rPr lang="ko-KR" altLang="en-US" dirty="0"/>
              <a:t> 숫자 </a:t>
            </a:r>
            <a:r>
              <a:rPr lang="en-US" altLang="ko-KR" dirty="0"/>
              <a:t>0~9</a:t>
            </a:r>
            <a:r>
              <a:rPr lang="ko-KR" altLang="en-US" dirty="0"/>
              <a:t>까지</a:t>
            </a:r>
            <a:r>
              <a:rPr lang="en-US" altLang="ko-KR" dirty="0"/>
              <a:t>(10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의 이미지들</a:t>
            </a:r>
            <a:r>
              <a:rPr lang="en-US" altLang="ko-KR" dirty="0"/>
              <a:t>(called “samples”)</a:t>
            </a:r>
            <a:br>
              <a:rPr lang="en-US" altLang="ko-KR" dirty="0"/>
            </a:br>
            <a:r>
              <a:rPr lang="en-US" altLang="ko-KR" dirty="0"/>
              <a:t>2) </a:t>
            </a:r>
            <a:r>
              <a:rPr lang="ko-KR" altLang="en-US" dirty="0"/>
              <a:t>각 이미지에 따른 정답들</a:t>
            </a:r>
            <a:r>
              <a:rPr lang="en-US" altLang="ko-KR" dirty="0"/>
              <a:t>(called “labels”)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Traning</a:t>
            </a:r>
            <a:r>
              <a:rPr lang="en-US" altLang="ko-KR" dirty="0"/>
              <a:t> </a:t>
            </a:r>
            <a:r>
              <a:rPr lang="ko-KR" altLang="en-US" dirty="0"/>
              <a:t>용 </a:t>
            </a:r>
            <a:r>
              <a:rPr lang="en-US" altLang="ko-KR" dirty="0"/>
              <a:t>60000</a:t>
            </a:r>
            <a:r>
              <a:rPr lang="ko-KR" altLang="en-US" dirty="0"/>
              <a:t>개</a:t>
            </a:r>
            <a:r>
              <a:rPr lang="en-US" altLang="ko-KR" dirty="0"/>
              <a:t>, Test </a:t>
            </a:r>
            <a:r>
              <a:rPr lang="ko-KR" altLang="en-US" dirty="0"/>
              <a:t>용 </a:t>
            </a:r>
            <a:r>
              <a:rPr lang="en-US" altLang="ko-KR" dirty="0"/>
              <a:t>10000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각 이미지</a:t>
            </a:r>
            <a:r>
              <a:rPr lang="en-US" altLang="ko-KR" dirty="0"/>
              <a:t>(sample)</a:t>
            </a:r>
            <a:r>
              <a:rPr lang="ko-KR" altLang="en-US" dirty="0"/>
              <a:t>들은 가로</a:t>
            </a:r>
            <a:r>
              <a:rPr lang="en-US" altLang="ko-KR" dirty="0"/>
              <a:t>(28 pixels) x </a:t>
            </a:r>
            <a:r>
              <a:rPr lang="ko-KR" altLang="en-US" dirty="0"/>
              <a:t>세로</a:t>
            </a:r>
            <a:r>
              <a:rPr lang="en-US" altLang="ko-KR" dirty="0"/>
              <a:t>(28 pixels)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총 </a:t>
            </a:r>
            <a:r>
              <a:rPr lang="en-US" altLang="ko-KR" dirty="0"/>
              <a:t>784(=28x28)</a:t>
            </a:r>
            <a:r>
              <a:rPr lang="ko-KR" altLang="en-US" dirty="0"/>
              <a:t>의 </a:t>
            </a:r>
            <a:r>
              <a:rPr lang="en-US" altLang="ko-KR" dirty="0"/>
              <a:t>features</a:t>
            </a:r>
            <a:r>
              <a:rPr lang="ko-KR" altLang="en-US" dirty="0"/>
              <a:t>를 가짐</a:t>
            </a:r>
            <a:br>
              <a:rPr lang="en-US" altLang="ko-KR" dirty="0"/>
            </a:br>
            <a:r>
              <a:rPr lang="en-US" altLang="ko-KR" dirty="0"/>
              <a:t>so, </a:t>
            </a:r>
            <a:r>
              <a:rPr lang="en-US" altLang="ko-KR" dirty="0" err="1"/>
              <a:t>fcdnn</a:t>
            </a:r>
            <a:r>
              <a:rPr lang="ko-KR" altLang="en-US" dirty="0"/>
              <a:t>의 경우</a:t>
            </a:r>
            <a:r>
              <a:rPr lang="en-US" altLang="ko-KR" dirty="0"/>
              <a:t>, input layer</a:t>
            </a:r>
            <a:r>
              <a:rPr lang="ko-KR" altLang="en-US" dirty="0"/>
              <a:t>의 </a:t>
            </a:r>
            <a:r>
              <a:rPr lang="en-US" altLang="ko-KR" dirty="0"/>
              <a:t>nodes(features) </a:t>
            </a:r>
            <a:r>
              <a:rPr lang="ko-KR" altLang="en-US" dirty="0"/>
              <a:t>개수는 </a:t>
            </a:r>
            <a:r>
              <a:rPr lang="en-US" altLang="ko-KR" dirty="0"/>
              <a:t>784</a:t>
            </a:r>
            <a:r>
              <a:rPr lang="ko-KR" altLang="en-US" dirty="0"/>
              <a:t>가 되어야함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2182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92A8C-8D9C-4E3B-841C-51EB6D70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: MLP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91628-7793-4AD4-9587-8EF0FCB9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: MNIST</a:t>
            </a:r>
          </a:p>
          <a:p>
            <a:pPr lvl="1"/>
            <a:r>
              <a:rPr lang="en-US" altLang="ko-KR" dirty="0"/>
              <a:t>60000</a:t>
            </a:r>
            <a:r>
              <a:rPr lang="ko-KR" altLang="en-US" dirty="0"/>
              <a:t>개의 </a:t>
            </a:r>
            <a:r>
              <a:rPr lang="en-US" altLang="ko-KR" dirty="0"/>
              <a:t>training data</a:t>
            </a:r>
          </a:p>
          <a:p>
            <a:pPr lvl="1"/>
            <a:r>
              <a:rPr lang="en-US" altLang="ko-KR" dirty="0"/>
              <a:t>10000</a:t>
            </a:r>
            <a:r>
              <a:rPr lang="ko-KR" altLang="en-US" dirty="0"/>
              <a:t>개의 </a:t>
            </a:r>
            <a:r>
              <a:rPr lang="en-US" altLang="ko-KR" dirty="0"/>
              <a:t>test data</a:t>
            </a:r>
          </a:p>
          <a:p>
            <a:pPr lvl="1"/>
            <a:r>
              <a:rPr lang="en-US" altLang="ko-KR" dirty="0"/>
              <a:t>28 x 28 x 1 Image 	=&gt; </a:t>
            </a:r>
            <a:r>
              <a:rPr lang="en-US" altLang="ko-KR" dirty="0" err="1"/>
              <a:t>data_x</a:t>
            </a:r>
            <a:r>
              <a:rPr lang="en-US" altLang="ko-KR" dirty="0"/>
              <a:t> shape : (batch, 784)</a:t>
            </a:r>
          </a:p>
          <a:p>
            <a:pPr lvl="1"/>
            <a:r>
              <a:rPr lang="en-US" altLang="ko-KR" dirty="0"/>
              <a:t>0 ~ 9 label 		=&gt; </a:t>
            </a:r>
            <a:r>
              <a:rPr lang="en-US" altLang="ko-KR" dirty="0" err="1"/>
              <a:t>data_y</a:t>
            </a:r>
            <a:r>
              <a:rPr lang="en-US" altLang="ko-KR" dirty="0"/>
              <a:t> shape : (batch, 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EAC97A-E4D1-404A-B03C-26D9D6BF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3311842"/>
            <a:ext cx="47910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9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92A8C-8D9C-4E3B-841C-51EB6D70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: 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91628-7793-4AD4-9587-8EF0FCB9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Dataset : MNIST</a:t>
            </a:r>
          </a:p>
          <a:p>
            <a:pPr lvl="1"/>
            <a:r>
              <a:rPr lang="en-US" altLang="ko-KR" dirty="0"/>
              <a:t>60000</a:t>
            </a:r>
            <a:r>
              <a:rPr lang="ko-KR" altLang="en-US" dirty="0"/>
              <a:t>개의 </a:t>
            </a:r>
            <a:r>
              <a:rPr lang="en-US" altLang="ko-KR" dirty="0"/>
              <a:t>training data</a:t>
            </a:r>
          </a:p>
          <a:p>
            <a:pPr lvl="1"/>
            <a:r>
              <a:rPr lang="en-US" altLang="ko-KR" dirty="0"/>
              <a:t>10000</a:t>
            </a:r>
            <a:r>
              <a:rPr lang="ko-KR" altLang="en-US" dirty="0"/>
              <a:t>개의 </a:t>
            </a:r>
            <a:r>
              <a:rPr lang="en-US" altLang="ko-KR" dirty="0"/>
              <a:t>test data</a:t>
            </a:r>
          </a:p>
          <a:p>
            <a:pPr lvl="1"/>
            <a:r>
              <a:rPr lang="en-US" altLang="ko-KR" dirty="0"/>
              <a:t>28 x 28 x 1 Image 	=&gt; </a:t>
            </a:r>
            <a:r>
              <a:rPr lang="en-US" altLang="ko-KR" dirty="0" err="1"/>
              <a:t>data_x</a:t>
            </a:r>
            <a:r>
              <a:rPr lang="en-US" altLang="ko-KR" dirty="0"/>
              <a:t> shape : (batch, 28, 28, 1)</a:t>
            </a:r>
          </a:p>
          <a:p>
            <a:pPr lvl="1"/>
            <a:r>
              <a:rPr lang="en-US" altLang="ko-KR" dirty="0"/>
              <a:t>0 ~ 9 label 		=&gt; </a:t>
            </a:r>
            <a:r>
              <a:rPr lang="en-US" altLang="ko-KR" dirty="0" err="1"/>
              <a:t>data_y</a:t>
            </a:r>
            <a:r>
              <a:rPr lang="en-US" altLang="ko-KR" dirty="0"/>
              <a:t> shape : (batch, 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40588-2727-42B2-9084-062B11471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3321367"/>
            <a:ext cx="4539752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56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BE467-7058-40A5-9120-FEE668AB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BEB6A-F61C-4959-AADF-FBF0FA6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5040000"/>
          </a:xfrm>
        </p:spPr>
        <p:txBody>
          <a:bodyPr/>
          <a:lstStyle/>
          <a:p>
            <a:r>
              <a:rPr lang="en-US" altLang="ko-KR" dirty="0"/>
              <a:t>MLP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06E976-FB01-45A6-A531-A31591964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6581"/>
            <a:ext cx="2619375" cy="4267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95DD10-99F3-4731-81AF-628B071E8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44" y="1227214"/>
            <a:ext cx="3191506" cy="50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BE467-7058-40A5-9120-FEE668AB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BEB6A-F61C-4959-AADF-FBF0FA68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1C4EB-6807-4FC4-B387-3BDDAA7D6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69610"/>
            <a:ext cx="2952750" cy="2266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09FFA6-CD9A-4593-A077-3EC6B908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27" y="1254033"/>
            <a:ext cx="3229823" cy="44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9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0BA7C-FC82-484F-BAB3-BFE5047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99C47-AF40-4E57-B9CA-59F33542B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MLP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0820E-0F27-44DA-B0CD-99E6E6070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8649"/>
            <a:ext cx="53149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0BA7C-FC82-484F-BAB3-BFE5047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99C47-AF40-4E57-B9CA-59F33542B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1248F4-6E50-43E0-8E8A-FB9D8144B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34849"/>
            <a:ext cx="5172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1: MLP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578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3-1: Hyper parameter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08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F7980-C9FA-4A6B-AFD2-2BF1E930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E3358-00A2-47B0-8C46-7A5E26D21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Training</a:t>
            </a:r>
            <a:r>
              <a:rPr lang="ko-KR" altLang="en-US" dirty="0"/>
              <a:t>으로 훈련되는 </a:t>
            </a:r>
            <a:r>
              <a:rPr lang="en-US" altLang="ko-KR" dirty="0"/>
              <a:t>parameter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엔지니어가 직접 정해줘야 하는 </a:t>
            </a:r>
            <a:r>
              <a:rPr lang="en-US" altLang="ko-KR" dirty="0"/>
              <a:t>parameter</a:t>
            </a:r>
            <a:r>
              <a:rPr lang="ko-KR" altLang="en-US" dirty="0"/>
              <a:t>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Model design</a:t>
            </a:r>
          </a:p>
          <a:p>
            <a:pPr lvl="1"/>
            <a:r>
              <a:rPr lang="en-US" altLang="ko-KR" dirty="0"/>
              <a:t>Hidden layer</a:t>
            </a:r>
            <a:r>
              <a:rPr lang="ko-KR" altLang="en-US" dirty="0"/>
              <a:t>의  </a:t>
            </a:r>
            <a:r>
              <a:rPr lang="en-US" altLang="ko-KR" dirty="0"/>
              <a:t>neuron </a:t>
            </a:r>
            <a:r>
              <a:rPr lang="ko-KR" altLang="en-US" dirty="0"/>
              <a:t>수를 얼마나 둘 것인가</a:t>
            </a:r>
            <a:endParaRPr lang="en-US" altLang="ko-KR" dirty="0"/>
          </a:p>
          <a:p>
            <a:pPr lvl="1"/>
            <a:r>
              <a:rPr lang="en-US" altLang="ko-KR" dirty="0"/>
              <a:t>Convolution kernel</a:t>
            </a:r>
            <a:r>
              <a:rPr lang="ko-KR" altLang="en-US" dirty="0"/>
              <a:t>의 크기를 어떻게 정할 것인가</a:t>
            </a:r>
            <a:endParaRPr lang="en-US" altLang="ko-KR" dirty="0"/>
          </a:p>
          <a:p>
            <a:pPr lvl="1"/>
            <a:r>
              <a:rPr lang="en-US" altLang="ko-KR" dirty="0"/>
              <a:t>Convolution layer</a:t>
            </a:r>
            <a:r>
              <a:rPr lang="ko-KR" altLang="en-US" dirty="0"/>
              <a:t>의 </a:t>
            </a:r>
            <a:r>
              <a:rPr lang="en-US" altLang="ko-KR" dirty="0"/>
              <a:t>feature map </a:t>
            </a:r>
            <a:r>
              <a:rPr lang="ko-KR" altLang="en-US" dirty="0"/>
              <a:t>수는 얼마나 둘 것인가</a:t>
            </a:r>
            <a:endParaRPr lang="en-US" altLang="ko-KR" dirty="0"/>
          </a:p>
          <a:p>
            <a:pPr lvl="1"/>
            <a:r>
              <a:rPr lang="en-US" altLang="ko-KR" dirty="0"/>
              <a:t>….</a:t>
            </a:r>
          </a:p>
          <a:p>
            <a:endParaRPr lang="en-US" altLang="ko-KR" dirty="0"/>
          </a:p>
          <a:p>
            <a:r>
              <a:rPr lang="en-US" altLang="ko-KR" dirty="0"/>
              <a:t>Learning rate</a:t>
            </a:r>
          </a:p>
          <a:p>
            <a:pPr lvl="1"/>
            <a:r>
              <a:rPr lang="ko-KR" altLang="en-US" dirty="0"/>
              <a:t>수렴 속도와 성능 둘 모두에 영향을 미침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Training iteration</a:t>
            </a:r>
          </a:p>
          <a:p>
            <a:pPr lvl="1"/>
            <a:r>
              <a:rPr lang="ko-KR" altLang="en-US" dirty="0"/>
              <a:t>너무 길면 </a:t>
            </a:r>
            <a:r>
              <a:rPr lang="en-US" altLang="ko-KR" dirty="0"/>
              <a:t>training data</a:t>
            </a:r>
            <a:r>
              <a:rPr lang="ko-KR" altLang="en-US" dirty="0"/>
              <a:t>에 </a:t>
            </a:r>
            <a:r>
              <a:rPr lang="en-US" altLang="ko-KR" dirty="0"/>
              <a:t>overfitting</a:t>
            </a:r>
            <a:r>
              <a:rPr lang="ko-KR" altLang="en-US" dirty="0"/>
              <a:t>되는 방향으로 훈련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930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F7980-C9FA-4A6B-AFD2-2BF1E930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Hyperparameter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E3358-00A2-47B0-8C46-7A5E26D21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Model design</a:t>
            </a:r>
          </a:p>
          <a:p>
            <a:pPr lvl="1"/>
            <a:r>
              <a:rPr lang="ko-KR" altLang="en-US" dirty="0"/>
              <a:t>많은 연구가 진행 중</a:t>
            </a:r>
            <a:endParaRPr lang="en-US" altLang="ko-KR" dirty="0"/>
          </a:p>
          <a:p>
            <a:pPr lvl="1"/>
            <a:r>
              <a:rPr lang="en-US" altLang="ko-KR" dirty="0"/>
              <a:t>3x3 kernel, 1x1 kernel </a:t>
            </a:r>
            <a:r>
              <a:rPr lang="ko-KR" altLang="en-US" dirty="0"/>
              <a:t>활용 등</a:t>
            </a:r>
            <a:endParaRPr lang="en-US" altLang="ko-KR" dirty="0"/>
          </a:p>
          <a:p>
            <a:pPr lvl="1"/>
            <a:r>
              <a:rPr lang="ko-KR" altLang="en-US" dirty="0"/>
              <a:t>최신 논문의 결과 활용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Learning rate</a:t>
            </a:r>
          </a:p>
          <a:p>
            <a:pPr lvl="1"/>
            <a:r>
              <a:rPr lang="ko-KR" altLang="en-US" dirty="0"/>
              <a:t>훈련 초기에는 빠른 수렴을 위해 큰 값을</a:t>
            </a:r>
            <a:r>
              <a:rPr lang="en-US" altLang="ko-KR" dirty="0"/>
              <a:t>, </a:t>
            </a:r>
            <a:r>
              <a:rPr lang="ko-KR" altLang="en-US" dirty="0"/>
              <a:t>나중에는 </a:t>
            </a:r>
            <a:r>
              <a:rPr lang="en-US" altLang="ko-KR" dirty="0"/>
              <a:t>optimal point</a:t>
            </a:r>
            <a:r>
              <a:rPr lang="ko-KR" altLang="en-US" dirty="0"/>
              <a:t>를 얻기 위해 낮은 값을 사용하는 것이 일반적</a:t>
            </a:r>
            <a:endParaRPr lang="en-US" altLang="ko-KR" dirty="0"/>
          </a:p>
          <a:p>
            <a:pPr lvl="1"/>
            <a:r>
              <a:rPr lang="en-US" altLang="ko-KR" dirty="0"/>
              <a:t>Batch normalization – learning rate</a:t>
            </a:r>
            <a:r>
              <a:rPr lang="ko-KR" altLang="en-US" dirty="0"/>
              <a:t>에 </a:t>
            </a:r>
            <a:r>
              <a:rPr lang="en-US" altLang="ko-KR" dirty="0"/>
              <a:t>robust</a:t>
            </a:r>
            <a:r>
              <a:rPr lang="ko-KR" altLang="en-US" dirty="0"/>
              <a:t>한 </a:t>
            </a:r>
            <a:r>
              <a:rPr lang="en-US" altLang="ko-KR" dirty="0"/>
              <a:t>regularization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Training iteration</a:t>
            </a:r>
          </a:p>
          <a:p>
            <a:pPr lvl="1"/>
            <a:r>
              <a:rPr lang="en-US" altLang="ko-KR" dirty="0"/>
              <a:t>Early-stopping</a:t>
            </a:r>
            <a:r>
              <a:rPr lang="ko-KR" altLang="en-US" dirty="0"/>
              <a:t>을 통한 </a:t>
            </a:r>
            <a:r>
              <a:rPr lang="en-US" altLang="ko-KR" dirty="0"/>
              <a:t>overfitting </a:t>
            </a:r>
            <a:r>
              <a:rPr lang="ko-KR" altLang="en-US" dirty="0"/>
              <a:t>방지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5446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748B3-A160-4ACC-8707-B9F8A49E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F5DA3-8D0E-4547-B67E-497C3662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en-US" altLang="ko-KR" sz="2000" dirty="0"/>
              <a:t>Prevent gradient vanishing / exploding</a:t>
            </a:r>
          </a:p>
          <a:p>
            <a:endParaRPr lang="en-US" altLang="ko-KR" sz="2000" dirty="0"/>
          </a:p>
          <a:p>
            <a:r>
              <a:rPr lang="en-US" altLang="ko-KR" sz="2000" dirty="0"/>
              <a:t>Learning rate </a:t>
            </a:r>
            <a:r>
              <a:rPr lang="ko-KR" altLang="en-US" sz="2000" dirty="0"/>
              <a:t>변화에 </a:t>
            </a:r>
            <a:r>
              <a:rPr lang="en-US" altLang="ko-KR" sz="2000" dirty="0"/>
              <a:t>robust</a:t>
            </a:r>
            <a:r>
              <a:rPr lang="ko-KR" altLang="en-US" sz="2000" dirty="0"/>
              <a:t>한 결과를 보임</a:t>
            </a:r>
            <a:endParaRPr lang="en-US" altLang="ko-KR" sz="2000" dirty="0"/>
          </a:p>
          <a:p>
            <a:pPr lvl="1"/>
            <a:r>
              <a:rPr lang="en-US" altLang="ko-KR" sz="1600" dirty="0"/>
              <a:t>Hyper parameter tuning</a:t>
            </a:r>
            <a:r>
              <a:rPr lang="ko-KR" altLang="en-US" sz="1600" dirty="0"/>
              <a:t>이 조금 더 쉽다</a:t>
            </a:r>
            <a:endParaRPr lang="en-US" altLang="ko-KR" sz="1600" dirty="0"/>
          </a:p>
          <a:p>
            <a:pPr lvl="1"/>
            <a:r>
              <a:rPr lang="ko-KR" altLang="en-US" sz="1600" dirty="0"/>
              <a:t>결과적으로 </a:t>
            </a:r>
            <a:r>
              <a:rPr lang="en-US" altLang="ko-KR" sz="1600" dirty="0"/>
              <a:t>Network</a:t>
            </a:r>
            <a:r>
              <a:rPr lang="ko-KR" altLang="en-US" sz="1600" dirty="0"/>
              <a:t>의 성능 향상을 가져옴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C56952-D8CA-4176-854A-5814AB5D7C25}"/>
              </a:ext>
            </a:extLst>
          </p:cNvPr>
          <p:cNvSpPr/>
          <p:nvPr/>
        </p:nvSpPr>
        <p:spPr>
          <a:xfrm>
            <a:off x="492850" y="5889479"/>
            <a:ext cx="8158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Ioffe</a:t>
            </a:r>
            <a:r>
              <a:rPr lang="en-US" altLang="ko-KR" sz="1400" dirty="0"/>
              <a:t>, Sergey, and Christian </a:t>
            </a:r>
            <a:r>
              <a:rPr lang="en-US" altLang="ko-KR" sz="1400" dirty="0" err="1"/>
              <a:t>Szegedy</a:t>
            </a:r>
            <a:r>
              <a:rPr lang="en-US" altLang="ko-KR" sz="1400" dirty="0"/>
              <a:t>. "Batch normalization: Accelerating deep network training by reducing internal covariate shift." </a:t>
            </a:r>
            <a:r>
              <a:rPr lang="en-US" altLang="ko-KR" sz="1400" i="1" dirty="0"/>
              <a:t>International Conference on Machine Learning</a:t>
            </a:r>
            <a:r>
              <a:rPr lang="en-US" altLang="ko-KR" sz="1400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36305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748B3-A160-4ACC-8707-B9F8A49E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F5DA3-8D0E-4547-B67E-497C3662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F3B864-28DC-4E2D-9A20-8001FAB8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601" y="1049841"/>
            <a:ext cx="3750751" cy="248833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13130469-673D-489A-B97C-4CCE28139A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245" y="994196"/>
                <a:ext cx="5079818" cy="5040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ko-KR" sz="2000" dirty="0"/>
              </a:p>
              <a:p>
                <a:r>
                  <a:rPr lang="en-US" altLang="ko-KR" sz="2000" dirty="0"/>
                  <a:t>Mini-batch training </a:t>
                </a:r>
                <a:r>
                  <a:rPr lang="ko-KR" altLang="en-US" sz="2000" dirty="0"/>
                  <a:t>가정</a:t>
                </a:r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Training</a:t>
                </a:r>
              </a:p>
              <a:p>
                <a:pPr lvl="1"/>
                <a:r>
                  <a:rPr lang="ko-KR" altLang="en-US" sz="1600" dirty="0"/>
                  <a:t>모든 </a:t>
                </a:r>
                <a:r>
                  <a:rPr lang="en-US" altLang="ko-KR" sz="1600" dirty="0"/>
                  <a:t>neuron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/>
                  <a:t>output</a:t>
                </a:r>
                <a:r>
                  <a:rPr lang="ko-KR" altLang="en-US" sz="1600" dirty="0"/>
                  <a:t>에서</a:t>
                </a:r>
                <a:r>
                  <a:rPr lang="en-US" altLang="ko-KR" sz="1600" dirty="0"/>
                  <a:t>, mini-batch </a:t>
                </a:r>
                <a:r>
                  <a:rPr lang="ko-KR" altLang="en-US" sz="1600" dirty="0"/>
                  <a:t>기준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~(0, 1)</m:t>
                    </m:r>
                  </m:oMath>
                </a14:m>
                <a:r>
                  <a:rPr lang="ko-KR" altLang="en-US" sz="1600" dirty="0"/>
                  <a:t> 로 </a:t>
                </a:r>
                <a:r>
                  <a:rPr lang="en-US" altLang="ko-KR" sz="1600" dirty="0"/>
                  <a:t>normalize</a:t>
                </a:r>
                <a:r>
                  <a:rPr lang="ko-KR" altLang="en-US" sz="1600" dirty="0"/>
                  <a:t>를 수행</a:t>
                </a:r>
                <a:endParaRPr lang="en-US" altLang="ko-K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training variables</a:t>
                </a:r>
              </a:p>
              <a:p>
                <a:r>
                  <a:rPr lang="en-US" altLang="ko-KR" sz="2000" dirty="0"/>
                  <a:t>Inference</a:t>
                </a:r>
              </a:p>
              <a:p>
                <a:pPr lvl="1"/>
                <a:r>
                  <a:rPr lang="en-US" altLang="ko-KR" sz="1600" dirty="0"/>
                  <a:t>Training </a:t>
                </a:r>
                <a:r>
                  <a:rPr lang="ko-KR" altLang="en-US" sz="1600" dirty="0"/>
                  <a:t>과정에서 매 </a:t>
                </a:r>
                <a:r>
                  <a:rPr lang="en-US" altLang="ko-KR" sz="1600" dirty="0"/>
                  <a:t>batch </a:t>
                </a:r>
                <a:r>
                  <a:rPr lang="ko-KR" altLang="en-US" sz="1600" dirty="0"/>
                  <a:t>마다 계산하는 </a:t>
                </a:r>
                <a:r>
                  <a:rPr lang="en-US" altLang="ko-KR" sz="1600" dirty="0"/>
                  <a:t>mean</a:t>
                </a:r>
                <a:r>
                  <a:rPr lang="ko-KR" altLang="en-US" sz="1600" dirty="0"/>
                  <a:t>과 </a:t>
                </a:r>
                <a:r>
                  <a:rPr lang="en-US" altLang="ko-KR" sz="1600" dirty="0"/>
                  <a:t>variance</a:t>
                </a:r>
                <a:r>
                  <a:rPr lang="ko-KR" altLang="en-US" sz="1600" dirty="0"/>
                  <a:t>의 평균을 이용해서 </a:t>
                </a:r>
                <a:r>
                  <a:rPr lang="en-US" altLang="ko-KR" sz="1600" dirty="0"/>
                  <a:t>data</a:t>
                </a:r>
                <a:r>
                  <a:rPr lang="ko-KR" altLang="en-US" sz="1600" dirty="0"/>
                  <a:t>를 </a:t>
                </a:r>
                <a:r>
                  <a:rPr lang="en-US" altLang="ko-KR" sz="1600" dirty="0"/>
                  <a:t>normalize</a:t>
                </a:r>
              </a:p>
              <a:p>
                <a:pPr lvl="1"/>
                <a:endParaRPr lang="en-US" altLang="ko-KR" sz="1600" dirty="0"/>
              </a:p>
              <a:p>
                <a:r>
                  <a:rPr lang="en-US" altLang="ko-KR" sz="2000" dirty="0"/>
                  <a:t>Layer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/>
                  <a:t>B</a:t>
                </a:r>
                <a:r>
                  <a:rPr lang="ko-KR" altLang="en-US" sz="2000" dirty="0"/>
                  <a:t>개의 </a:t>
                </a:r>
                <a:r>
                  <a:rPr lang="en-US" altLang="ko-KR" sz="2000" dirty="0"/>
                  <a:t>neuron</a:t>
                </a:r>
                <a:r>
                  <a:rPr lang="ko-KR" altLang="en-US" sz="2000" dirty="0"/>
                  <a:t>을 가지고 있다면</a:t>
                </a:r>
                <a:r>
                  <a:rPr lang="en-US" altLang="ko-KR" sz="2000" dirty="0"/>
                  <a:t>, training </a:t>
                </a:r>
                <a:r>
                  <a:rPr lang="ko-KR" altLang="en-US" sz="2000" dirty="0"/>
                  <a:t>이후 저장해야 할 </a:t>
                </a:r>
                <a:r>
                  <a:rPr lang="en-US" altLang="ko-KR" sz="2000" dirty="0"/>
                  <a:t>parameter</a:t>
                </a:r>
                <a:r>
                  <a:rPr lang="ko-KR" altLang="en-US" sz="2000" dirty="0"/>
                  <a:t>의 개수 </a:t>
                </a:r>
                <a:r>
                  <a:rPr lang="en-US" altLang="ko-KR" sz="2000" dirty="0"/>
                  <a:t>: 4xB</a:t>
                </a:r>
                <a:r>
                  <a:rPr lang="ko-KR" altLang="en-US" sz="2000" dirty="0"/>
                  <a:t>개</a:t>
                </a:r>
              </a:p>
            </p:txBody>
          </p:sp>
        </mc:Choice>
        <mc:Fallback xmlns="">
          <p:sp>
            <p:nvSpPr>
              <p:cNvPr id="7" name="내용 개체 틀 2">
                <a:extLst>
                  <a:ext uri="{FF2B5EF4-FFF2-40B4-BE49-F238E27FC236}">
                    <a16:creationId xmlns:a16="http://schemas.microsoft.com/office/drawing/2014/main" id="{13130469-673D-489A-B97C-4CCE28139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45" y="994196"/>
                <a:ext cx="5079818" cy="5040000"/>
              </a:xfrm>
              <a:prstGeom prst="rect">
                <a:avLst/>
              </a:prstGeom>
              <a:blipFill>
                <a:blip r:embed="rId3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6011BE-9262-46A8-BA9B-3DFEF869A6FC}"/>
                  </a:ext>
                </a:extLst>
              </p:cNvPr>
              <p:cNvSpPr txBox="1"/>
              <p:nvPr/>
            </p:nvSpPr>
            <p:spPr>
              <a:xfrm>
                <a:off x="5347063" y="4567670"/>
                <a:ext cx="24993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moving mean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moving </a:t>
                </a:r>
                <a:r>
                  <a:rPr lang="en-US" altLang="ko-KR" dirty="0" err="1"/>
                  <a:t>var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6011BE-9262-46A8-BA9B-3DFEF869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063" y="4567670"/>
                <a:ext cx="2499360" cy="1200329"/>
              </a:xfrm>
              <a:prstGeom prst="rect">
                <a:avLst/>
              </a:prstGeom>
              <a:blipFill>
                <a:blip r:embed="rId4"/>
                <a:stretch>
                  <a:fillRect l="-1463" t="-1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533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748B3-A160-4ACC-8707-B9F8A49E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5F5DA3-8D0E-4547-B67E-497C36621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3130469-673D-489A-B97C-4CCE28139ABB}"/>
              </a:ext>
            </a:extLst>
          </p:cNvPr>
          <p:cNvSpPr txBox="1">
            <a:spLocks/>
          </p:cNvSpPr>
          <p:nvPr/>
        </p:nvSpPr>
        <p:spPr>
          <a:xfrm>
            <a:off x="267244" y="994196"/>
            <a:ext cx="8248105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r>
              <a:rPr lang="ko-KR" altLang="en-US" sz="2000" dirty="0"/>
              <a:t>구현 시 주의사항</a:t>
            </a:r>
            <a:endParaRPr lang="en-US" altLang="ko-KR" sz="2000" dirty="0"/>
          </a:p>
          <a:p>
            <a:pPr lvl="1"/>
            <a:r>
              <a:rPr lang="en-US" altLang="ko-KR" sz="1600" dirty="0"/>
              <a:t>Moving mean, moving variance</a:t>
            </a:r>
            <a:r>
              <a:rPr lang="ko-KR" altLang="en-US" sz="1600" dirty="0"/>
              <a:t>는 </a:t>
            </a:r>
            <a:r>
              <a:rPr lang="en-US" altLang="ko-KR" sz="1600" dirty="0"/>
              <a:t>trainable variable</a:t>
            </a:r>
            <a:r>
              <a:rPr lang="ko-KR" altLang="en-US" sz="1600" dirty="0"/>
              <a:t>이 아니다</a:t>
            </a:r>
            <a:r>
              <a:rPr lang="en-US" altLang="ko-KR" sz="1600" dirty="0"/>
              <a:t>!!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 err="1"/>
              <a:t>Opt.minimize</a:t>
            </a:r>
            <a:r>
              <a:rPr lang="en-US" altLang="ko-KR" sz="1600" dirty="0"/>
              <a:t>(loss)</a:t>
            </a:r>
            <a:r>
              <a:rPr lang="ko-KR" altLang="en-US" sz="1600" dirty="0"/>
              <a:t> 함수는 </a:t>
            </a:r>
            <a:r>
              <a:rPr lang="en-US" altLang="ko-KR" sz="1600" dirty="0"/>
              <a:t>trainable</a:t>
            </a:r>
            <a:r>
              <a:rPr lang="ko-KR" altLang="en-US" sz="1600" dirty="0"/>
              <a:t>한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만 업데이트를 수행함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Operation</a:t>
            </a:r>
            <a:r>
              <a:rPr lang="ko-KR" altLang="en-US" sz="1600" dirty="0"/>
              <a:t>을 따로 지정해서 </a:t>
            </a:r>
            <a:r>
              <a:rPr lang="en-US" altLang="ko-KR" sz="1600" dirty="0"/>
              <a:t>update</a:t>
            </a:r>
            <a:r>
              <a:rPr lang="ko-KR" altLang="en-US" sz="1600" dirty="0"/>
              <a:t>를 수행해야 함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 err="1"/>
              <a:t>TF.get_collection</a:t>
            </a:r>
            <a:r>
              <a:rPr lang="ko-KR" altLang="en-US" sz="1600" dirty="0"/>
              <a:t>으로 따로 지정한 </a:t>
            </a:r>
            <a:r>
              <a:rPr lang="en-US" altLang="ko-KR" sz="1600" dirty="0"/>
              <a:t>update operation</a:t>
            </a:r>
            <a:r>
              <a:rPr lang="ko-KR" altLang="en-US" sz="1600" dirty="0"/>
              <a:t>을 </a:t>
            </a:r>
            <a:r>
              <a:rPr lang="en-US" altLang="ko-KR" sz="1600" dirty="0"/>
              <a:t>call</a:t>
            </a:r>
            <a:r>
              <a:rPr lang="ko-KR" altLang="en-US" sz="1600" dirty="0"/>
              <a:t>할 수 있다</a:t>
            </a:r>
            <a:r>
              <a:rPr lang="en-US" altLang="ko-KR" sz="1600" dirty="0"/>
              <a:t>.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 err="1"/>
              <a:t>Tensorflow</a:t>
            </a:r>
            <a:r>
              <a:rPr lang="en-US" altLang="ko-KR" sz="1600" dirty="0"/>
              <a:t> </a:t>
            </a:r>
            <a:r>
              <a:rPr lang="en-US" altLang="ko-KR" sz="1600" dirty="0" err="1"/>
              <a:t>Hompage</a:t>
            </a:r>
            <a:r>
              <a:rPr lang="en-US" altLang="ko-KR" sz="1600" dirty="0"/>
              <a:t> </a:t>
            </a:r>
            <a:r>
              <a:rPr lang="ko-KR" altLang="en-US" sz="1600" dirty="0"/>
              <a:t>참조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C723C-DDC8-4CAF-91BB-C0B88CCA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46" y="4344429"/>
            <a:ext cx="6667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4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248399" y="3531827"/>
            <a:ext cx="2692401" cy="1927586"/>
            <a:chOff x="-4749801" y="1871662"/>
            <a:chExt cx="4124325" cy="2952751"/>
          </a:xfrm>
        </p:grpSpPr>
        <p:pic>
          <p:nvPicPr>
            <p:cNvPr id="8194" name="Picture 2" descr="training valid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5"/>
            <a:stretch/>
          </p:blipFill>
          <p:spPr bwMode="auto">
            <a:xfrm>
              <a:off x="-4749801" y="1871662"/>
              <a:ext cx="4124325" cy="2952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-2463800" y="3556000"/>
              <a:ext cx="177800" cy="952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훈련할 수록 </a:t>
            </a:r>
            <a:r>
              <a:rPr lang="en-US" altLang="ko-KR" dirty="0"/>
              <a:t>overfitting</a:t>
            </a:r>
          </a:p>
          <a:p>
            <a:pPr lvl="1"/>
            <a:r>
              <a:rPr lang="ko-KR" altLang="en-US" dirty="0"/>
              <a:t>더 </a:t>
            </a:r>
            <a:r>
              <a:rPr lang="en-US" altLang="ko-KR" dirty="0"/>
              <a:t>training data</a:t>
            </a:r>
            <a:r>
              <a:rPr lang="ko-KR" altLang="en-US" dirty="0"/>
              <a:t>에 잘 적응하게 된다</a:t>
            </a:r>
            <a:r>
              <a:rPr lang="en-US" altLang="ko-KR" dirty="0"/>
              <a:t> -&gt; bad generalization</a:t>
            </a:r>
          </a:p>
          <a:p>
            <a:pPr lvl="1"/>
            <a:r>
              <a:rPr lang="ko-KR" altLang="en-US" dirty="0"/>
              <a:t>어느 정도까지 훈련해야 </a:t>
            </a:r>
            <a:r>
              <a:rPr lang="en-US" altLang="ko-KR" dirty="0"/>
              <a:t>overfit </a:t>
            </a:r>
            <a:r>
              <a:rPr lang="ko-KR" altLang="en-US" dirty="0"/>
              <a:t>되지 않을까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알 수 없음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훈련 결과를 보고 </a:t>
            </a:r>
            <a:r>
              <a:rPr lang="en-US" altLang="ko-KR" dirty="0"/>
              <a:t>overfitting </a:t>
            </a:r>
            <a:r>
              <a:rPr lang="ko-KR" altLang="en-US" dirty="0"/>
              <a:t>발생하기 시작하면 멈추자</a:t>
            </a:r>
            <a:r>
              <a:rPr lang="en-US" altLang="ko-KR" dirty="0"/>
              <a:t>.</a:t>
            </a:r>
          </a:p>
          <a:p>
            <a:pPr lvl="1"/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Checkpoint</a:t>
            </a:r>
            <a:r>
              <a:rPr lang="ko-KR" altLang="en-US" dirty="0"/>
              <a:t>가 필수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Validation loss </a:t>
            </a:r>
            <a:r>
              <a:rPr lang="ko-KR" altLang="en-US" dirty="0"/>
              <a:t>가 </a:t>
            </a:r>
            <a:r>
              <a:rPr lang="en-US" altLang="ko-KR" dirty="0"/>
              <a:t>best</a:t>
            </a:r>
            <a:r>
              <a:rPr lang="ko-KR" altLang="en-US" dirty="0"/>
              <a:t>보다 향상될 때마다 저장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Training loss </a:t>
            </a:r>
            <a:r>
              <a:rPr lang="ko-KR" altLang="en-US" dirty="0"/>
              <a:t>가 기준이 아님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최종 </a:t>
            </a:r>
            <a:r>
              <a:rPr lang="en-US" altLang="ko-KR" dirty="0"/>
              <a:t>parameter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best checkpoint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Early stopping</a:t>
            </a:r>
            <a:r>
              <a:rPr lang="ko-KR" altLang="en-US" dirty="0"/>
              <a:t> 목적</a:t>
            </a:r>
            <a:endParaRPr lang="en-US" altLang="ko-KR" dirty="0"/>
          </a:p>
          <a:p>
            <a:pPr lvl="1"/>
            <a:r>
              <a:rPr lang="en-US" altLang="ko-KR" dirty="0"/>
              <a:t>Overfitting </a:t>
            </a:r>
            <a:r>
              <a:rPr lang="ko-KR" altLang="en-US" dirty="0"/>
              <a:t>이 발생하지 않는 선에서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70C0"/>
                </a:solidFill>
              </a:rPr>
              <a:t>Learning rate </a:t>
            </a:r>
            <a:r>
              <a:rPr lang="ko-KR" altLang="en-US" b="1" dirty="0">
                <a:solidFill>
                  <a:srgbClr val="0070C0"/>
                </a:solidFill>
              </a:rPr>
              <a:t>줄여 계속 추가로 조금씩 더 좋은 점을 찾아다니기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111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Recommend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8227674" cy="5719088"/>
          </a:xfrm>
        </p:spPr>
        <p:txBody>
          <a:bodyPr>
            <a:normAutofit/>
          </a:bodyPr>
          <a:lstStyle/>
          <a:p>
            <a:r>
              <a:rPr lang="en-US" altLang="ko-KR" dirty="0"/>
              <a:t>Hyperparameter</a:t>
            </a:r>
          </a:p>
          <a:p>
            <a:pPr lvl="1"/>
            <a:r>
              <a:rPr lang="en-US" altLang="ko-KR" dirty="0"/>
              <a:t>Max epoch (1000) </a:t>
            </a:r>
          </a:p>
          <a:p>
            <a:pPr lvl="1"/>
            <a:r>
              <a:rPr lang="en-US" altLang="ko-KR" dirty="0"/>
              <a:t>Max patience (5)</a:t>
            </a:r>
          </a:p>
          <a:p>
            <a:pPr lvl="1"/>
            <a:r>
              <a:rPr lang="en-US" altLang="ko-KR" dirty="0"/>
              <a:t>Max multiplication (3)</a:t>
            </a:r>
          </a:p>
          <a:p>
            <a:pPr lvl="1"/>
            <a:r>
              <a:rPr lang="en-US" altLang="ko-KR" dirty="0"/>
              <a:t>Step multiplication constant (0.1)</a:t>
            </a:r>
          </a:p>
          <a:p>
            <a:r>
              <a:rPr lang="en-US" altLang="ko-KR" dirty="0"/>
              <a:t>Recommend</a:t>
            </a:r>
          </a:p>
          <a:p>
            <a:pPr lvl="1"/>
            <a:r>
              <a:rPr lang="en-US" altLang="ko-KR" dirty="0"/>
              <a:t>Max</a:t>
            </a:r>
            <a:r>
              <a:rPr lang="ko-KR" altLang="en-US" dirty="0"/>
              <a:t> </a:t>
            </a:r>
            <a:r>
              <a:rPr lang="en-US" altLang="ko-KR" dirty="0"/>
              <a:t>epoch </a:t>
            </a:r>
            <a:r>
              <a:rPr lang="ko-KR" altLang="en-US" dirty="0"/>
              <a:t>동안</a:t>
            </a:r>
            <a:endParaRPr lang="en-US" altLang="ko-KR" dirty="0"/>
          </a:p>
          <a:p>
            <a:pPr lvl="2"/>
            <a:r>
              <a:rPr lang="en-US" altLang="ko-KR" dirty="0"/>
              <a:t>Learning rate </a:t>
            </a:r>
            <a:r>
              <a:rPr lang="ko-KR" altLang="en-US" dirty="0"/>
              <a:t>고정한 채로 </a:t>
            </a:r>
            <a:r>
              <a:rPr lang="en-US" altLang="ko-KR" dirty="0"/>
              <a:t>validation loss </a:t>
            </a:r>
            <a:r>
              <a:rPr lang="ko-KR" altLang="en-US" dirty="0"/>
              <a:t>모니터링</a:t>
            </a:r>
            <a:endParaRPr lang="en-US" altLang="ko-KR" dirty="0"/>
          </a:p>
          <a:p>
            <a:pPr lvl="2"/>
            <a:r>
              <a:rPr lang="ko-KR" altLang="en-US" dirty="0"/>
              <a:t>이번 </a:t>
            </a:r>
            <a:r>
              <a:rPr lang="en-US" altLang="ko-KR" dirty="0"/>
              <a:t>epoch</a:t>
            </a:r>
            <a:r>
              <a:rPr lang="ko-KR" altLang="en-US" dirty="0"/>
              <a:t>에서 </a:t>
            </a:r>
            <a:r>
              <a:rPr lang="en-US" altLang="ko-KR" dirty="0"/>
              <a:t>best </a:t>
            </a:r>
            <a:r>
              <a:rPr lang="ko-KR" altLang="en-US" dirty="0"/>
              <a:t>보다 좋으면 </a:t>
            </a:r>
            <a:r>
              <a:rPr lang="en-US" altLang="ko-KR" dirty="0"/>
              <a:t>model save.</a:t>
            </a:r>
          </a:p>
          <a:p>
            <a:pPr lvl="2"/>
            <a:r>
              <a:rPr lang="ko-KR" altLang="en-US" dirty="0"/>
              <a:t>이번 </a:t>
            </a:r>
            <a:r>
              <a:rPr lang="en-US" altLang="ko-KR" dirty="0"/>
              <a:t>epoch</a:t>
            </a:r>
            <a:r>
              <a:rPr lang="ko-KR" altLang="en-US" dirty="0"/>
              <a:t>에서 </a:t>
            </a:r>
            <a:r>
              <a:rPr lang="en-US" altLang="ko-KR" dirty="0"/>
              <a:t>best</a:t>
            </a:r>
            <a:r>
              <a:rPr lang="ko-KR" altLang="en-US" dirty="0"/>
              <a:t>보다 나쁘면 </a:t>
            </a:r>
            <a:r>
              <a:rPr lang="en-US" altLang="ko-KR" b="1" dirty="0">
                <a:solidFill>
                  <a:srgbClr val="FF0000"/>
                </a:solidFill>
              </a:rPr>
              <a:t>patience += 1</a:t>
            </a:r>
          </a:p>
          <a:p>
            <a:pPr lvl="2"/>
            <a:r>
              <a:rPr lang="en-US" altLang="ko-KR" dirty="0"/>
              <a:t>Max patience</a:t>
            </a:r>
            <a:r>
              <a:rPr lang="ko-KR" altLang="en-US" dirty="0"/>
              <a:t>를 넘으면 </a:t>
            </a:r>
            <a:r>
              <a:rPr lang="en-US" altLang="ko-KR" dirty="0"/>
              <a:t>stop!</a:t>
            </a:r>
          </a:p>
          <a:p>
            <a:pPr lvl="2"/>
            <a:r>
              <a:rPr lang="ko-KR" altLang="en-US" b="1" dirty="0">
                <a:solidFill>
                  <a:srgbClr val="0070C0"/>
                </a:solidFill>
              </a:rPr>
              <a:t>지금 </a:t>
            </a:r>
            <a:r>
              <a:rPr lang="en-US" altLang="ko-KR" b="1" dirty="0">
                <a:solidFill>
                  <a:srgbClr val="0070C0"/>
                </a:solidFill>
              </a:rPr>
              <a:t>step</a:t>
            </a:r>
            <a:r>
              <a:rPr lang="ko-KR" altLang="en-US" b="1" dirty="0">
                <a:solidFill>
                  <a:srgbClr val="0070C0"/>
                </a:solidFill>
              </a:rPr>
              <a:t>에 </a:t>
            </a:r>
            <a:r>
              <a:rPr lang="en-US" altLang="ko-KR" b="1" dirty="0">
                <a:solidFill>
                  <a:srgbClr val="0070C0"/>
                </a:solidFill>
              </a:rPr>
              <a:t>constant </a:t>
            </a:r>
            <a:r>
              <a:rPr lang="ko-KR" altLang="en-US" b="1" dirty="0">
                <a:solidFill>
                  <a:srgbClr val="0070C0"/>
                </a:solidFill>
              </a:rPr>
              <a:t>곱하고 </a:t>
            </a:r>
            <a:r>
              <a:rPr lang="en-US" altLang="ko-KR" dirty="0"/>
              <a:t>patience = 0 (</a:t>
            </a:r>
            <a:r>
              <a:rPr lang="ko-KR" altLang="en-US" dirty="0"/>
              <a:t>초기화</a:t>
            </a:r>
            <a:r>
              <a:rPr lang="en-US" altLang="ko-KR" dirty="0"/>
              <a:t>), multiplication += 1</a:t>
            </a:r>
          </a:p>
          <a:p>
            <a:pPr lvl="2"/>
            <a:r>
              <a:rPr lang="en-US" altLang="ko-KR" dirty="0"/>
              <a:t>Max multiplication</a:t>
            </a:r>
            <a:r>
              <a:rPr lang="ko-KR" altLang="en-US" dirty="0"/>
              <a:t>을 넘으면 전체 </a:t>
            </a:r>
            <a:r>
              <a:rPr lang="en-US" altLang="ko-KR" dirty="0"/>
              <a:t>stop (break)</a:t>
            </a:r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max epoch </a:t>
            </a:r>
            <a:r>
              <a:rPr lang="ko-KR" altLang="en-US" dirty="0"/>
              <a:t>다 안 씀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655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036E5-E870-4C06-B90A-6432CA7B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BECDB5-3310-466F-9E30-78F61AF23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6ABF7E-BDE3-4982-B520-FD3CF851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340304"/>
            <a:ext cx="30384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0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Fully-Connected Layer (FC)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Fully-Connected Layer</a:t>
            </a:r>
          </a:p>
          <a:p>
            <a:pPr lvl="1"/>
            <a:r>
              <a:rPr lang="ko-KR" altLang="en-US" dirty="0"/>
              <a:t>전부 연결된 층</a:t>
            </a:r>
            <a:r>
              <a:rPr lang="en-US" altLang="ko-KR" dirty="0"/>
              <a:t>. (fully-connected,</a:t>
            </a:r>
            <a:r>
              <a:rPr lang="ko-KR" altLang="en-US" dirty="0"/>
              <a:t> </a:t>
            </a:r>
            <a:r>
              <a:rPr lang="en-US" altLang="ko-KR" dirty="0"/>
              <a:t>FC,</a:t>
            </a:r>
            <a:r>
              <a:rPr lang="ko-KR" altLang="en-US" dirty="0"/>
              <a:t> </a:t>
            </a:r>
            <a:r>
              <a:rPr lang="en-US" altLang="ko-KR" dirty="0"/>
              <a:t>dense</a:t>
            </a:r>
            <a:r>
              <a:rPr lang="ko-KR" altLang="en-US" dirty="0"/>
              <a:t> 다양한 이름으로 부름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단순한 선형 결합</a:t>
            </a:r>
            <a:endParaRPr lang="en-US" altLang="ko-KR" dirty="0"/>
          </a:p>
          <a:p>
            <a:pPr lvl="2"/>
            <a:r>
              <a:rPr lang="en-US" altLang="ko-KR" dirty="0"/>
              <a:t>Weight</a:t>
            </a:r>
            <a:r>
              <a:rPr lang="ko-KR" altLang="en-US" dirty="0"/>
              <a:t>를 곱하고</a:t>
            </a:r>
            <a:endParaRPr lang="en-US" altLang="ko-KR" dirty="0"/>
          </a:p>
          <a:p>
            <a:pPr lvl="2"/>
            <a:r>
              <a:rPr lang="en-US" altLang="ko-KR" dirty="0"/>
              <a:t>Bias</a:t>
            </a:r>
            <a:r>
              <a:rPr lang="ko-KR" altLang="en-US" dirty="0"/>
              <a:t>를 더한다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183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48920-50FE-4A4F-809E-F0B9899F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276998"/>
            <a:ext cx="2750279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Fully-Connected Layer (FC)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4E29F-9DDC-4B40-B2C0-2C8D9CC68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2258284"/>
            <a:ext cx="5554339" cy="3785419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/>
              <a:t>입력 </a:t>
            </a:r>
            <a:r>
              <a:rPr lang="en-US" altLang="ko-KR" sz="2000" dirty="0"/>
              <a:t>A-dimension</a:t>
            </a:r>
          </a:p>
          <a:p>
            <a:r>
              <a:rPr lang="ko-KR" altLang="en-US" sz="2000" dirty="0"/>
              <a:t>출력 </a:t>
            </a:r>
            <a:r>
              <a:rPr lang="en-US" altLang="ko-KR" sz="2000" dirty="0"/>
              <a:t>B-dimension</a:t>
            </a:r>
          </a:p>
          <a:p>
            <a:endParaRPr lang="en-US" altLang="ko-KR" sz="2000" dirty="0"/>
          </a:p>
          <a:p>
            <a:r>
              <a:rPr lang="ko-KR" altLang="en-US" sz="2000" dirty="0"/>
              <a:t>각 </a:t>
            </a:r>
            <a:r>
              <a:rPr lang="en-US" altLang="ko-KR" sz="2000" dirty="0"/>
              <a:t>layer </a:t>
            </a:r>
            <a:r>
              <a:rPr lang="ko-KR" altLang="en-US" sz="2000" dirty="0"/>
              <a:t>사이에는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# Weight (A x B)</a:t>
            </a:r>
            <a:br>
              <a:rPr lang="en-US" altLang="ko-KR" sz="2000" dirty="0"/>
            </a:br>
            <a:r>
              <a:rPr lang="en-US" altLang="ko-KR" sz="2000" dirty="0"/>
              <a:t># Bias (B)</a:t>
            </a:r>
            <a:br>
              <a:rPr lang="en-US" altLang="ko-KR" sz="2000" dirty="0"/>
            </a:br>
            <a:r>
              <a:rPr lang="ko-KR" altLang="en-US" sz="2000" dirty="0"/>
              <a:t>가 존재한다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A x B </a:t>
            </a:r>
            <a:r>
              <a:rPr lang="ko-KR" altLang="en-US" sz="2000" dirty="0"/>
              <a:t>개의 </a:t>
            </a:r>
            <a:r>
              <a:rPr lang="en-US" altLang="ko-KR" sz="2000" dirty="0"/>
              <a:t>connections(weights)</a:t>
            </a:r>
            <a:r>
              <a:rPr lang="ko-KR" altLang="en-US" sz="2000" dirty="0"/>
              <a:t>가 존재한다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/>
              <a:t>오른쪽 사진의 경우</a:t>
            </a:r>
            <a:r>
              <a:rPr lang="en-US" altLang="ko-KR" sz="2000" dirty="0"/>
              <a:t>, input</a:t>
            </a:r>
            <a:r>
              <a:rPr lang="ko-KR" altLang="en-US" sz="2000" dirty="0"/>
              <a:t>은 </a:t>
            </a:r>
            <a:r>
              <a:rPr lang="en-US" altLang="ko-KR" sz="2000" dirty="0"/>
              <a:t>3-dim, output</a:t>
            </a:r>
            <a:r>
              <a:rPr lang="ko-KR" altLang="en-US" sz="2000" dirty="0"/>
              <a:t>은 </a:t>
            </a:r>
            <a:r>
              <a:rPr lang="en-US" altLang="ko-KR" sz="2000" dirty="0"/>
              <a:t>1-dim, input~hidden1(with 4-dim)</a:t>
            </a:r>
            <a:r>
              <a:rPr lang="ko-KR" altLang="en-US" sz="2000" dirty="0"/>
              <a:t>은 </a:t>
            </a:r>
            <a:r>
              <a:rPr lang="en-US" altLang="ko-KR" sz="2000" dirty="0"/>
              <a:t>12(3x4)</a:t>
            </a:r>
            <a:r>
              <a:rPr lang="ko-KR" altLang="en-US" sz="2000" dirty="0"/>
              <a:t>개의 </a:t>
            </a:r>
            <a:r>
              <a:rPr lang="en-US" altLang="ko-KR" sz="2000" dirty="0"/>
              <a:t>weights </a:t>
            </a:r>
            <a:r>
              <a:rPr lang="ko-KR" altLang="en-US" sz="2000" dirty="0"/>
              <a:t>등이 존재</a:t>
            </a:r>
            <a:endParaRPr lang="en-US" altLang="ko-KR" sz="1600" dirty="0"/>
          </a:p>
          <a:p>
            <a:endParaRPr lang="en-US" altLang="ko-KR" sz="2000" dirty="0"/>
          </a:p>
        </p:txBody>
      </p:sp>
      <p:pic>
        <p:nvPicPr>
          <p:cNvPr id="2050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58" y="1502428"/>
            <a:ext cx="4971226" cy="24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6911" y="3940906"/>
            <a:ext cx="4343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(Hidden layer</a:t>
            </a:r>
            <a:r>
              <a:rPr lang="ko-KR" altLang="en-US" sz="1400" dirty="0"/>
              <a:t>가 </a:t>
            </a:r>
            <a:r>
              <a:rPr lang="en-US" altLang="ko-KR" sz="1400" dirty="0"/>
              <a:t>2</a:t>
            </a:r>
            <a:r>
              <a:rPr lang="ko-KR" altLang="en-US" sz="1400" dirty="0"/>
              <a:t>개 이상이면 </a:t>
            </a:r>
            <a:r>
              <a:rPr lang="en-US" altLang="ko-KR" sz="1400" dirty="0"/>
              <a:t>Deep Neural Network</a:t>
            </a:r>
            <a:r>
              <a:rPr lang="ko-KR" altLang="en-US" sz="1400" dirty="0"/>
              <a:t>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782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Fully-Connected Layer (FC)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28650" y="1138912"/>
            <a:ext cx="7886700" cy="1881606"/>
          </a:xfrm>
        </p:spPr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Fully-Connected Layer</a:t>
            </a:r>
          </a:p>
          <a:p>
            <a:pPr lvl="1"/>
            <a:r>
              <a:rPr lang="ko-KR" altLang="en-US" dirty="0"/>
              <a:t>전부 연결된 층</a:t>
            </a:r>
            <a:r>
              <a:rPr lang="en-US" altLang="ko-KR" dirty="0"/>
              <a:t>. (fully-connected,</a:t>
            </a:r>
            <a:r>
              <a:rPr lang="ko-KR" altLang="en-US" dirty="0"/>
              <a:t> </a:t>
            </a:r>
            <a:r>
              <a:rPr lang="en-US" altLang="ko-KR" dirty="0"/>
              <a:t>FC,</a:t>
            </a:r>
            <a:r>
              <a:rPr lang="ko-KR" altLang="en-US" dirty="0"/>
              <a:t> </a:t>
            </a:r>
            <a:r>
              <a:rPr lang="en-US" altLang="ko-KR" dirty="0"/>
              <a:t>dense</a:t>
            </a:r>
            <a:r>
              <a:rPr lang="ko-KR" altLang="en-US" dirty="0"/>
              <a:t> 다양한 이름으로 부름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단순한 선형 결합</a:t>
            </a:r>
            <a:endParaRPr lang="en-US" altLang="ko-KR" dirty="0"/>
          </a:p>
          <a:p>
            <a:pPr lvl="2"/>
            <a:r>
              <a:rPr lang="en-US" altLang="ko-KR" dirty="0"/>
              <a:t>Weight</a:t>
            </a:r>
            <a:r>
              <a:rPr lang="ko-KR" altLang="en-US" dirty="0"/>
              <a:t>를 곱하고</a:t>
            </a:r>
            <a:endParaRPr lang="en-US" altLang="ko-KR" dirty="0"/>
          </a:p>
          <a:p>
            <a:pPr lvl="2"/>
            <a:r>
              <a:rPr lang="en-US" altLang="ko-KR" dirty="0"/>
              <a:t>Bias</a:t>
            </a:r>
            <a:r>
              <a:rPr lang="ko-KR" altLang="en-US" dirty="0"/>
              <a:t>를 더한다</a:t>
            </a:r>
            <a:r>
              <a:rPr lang="en-US" altLang="ko-KR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194EC6-245D-46B0-9EEF-B6C067077D87}"/>
              </a:ext>
            </a:extLst>
          </p:cNvPr>
          <p:cNvSpPr/>
          <p:nvPr/>
        </p:nvSpPr>
        <p:spPr>
          <a:xfrm>
            <a:off x="4338697" y="3712272"/>
            <a:ext cx="1800000" cy="1440000"/>
          </a:xfrm>
          <a:prstGeom prst="rect">
            <a:avLst/>
          </a:prstGeom>
          <a:noFill/>
          <a:ln w="28575">
            <a:solidFill>
              <a:schemeClr val="bg2"/>
            </a:solidFill>
            <a:prstDash val="dash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b</a:t>
            </a:r>
            <a:endParaRPr lang="ko-KR" altLang="en-US" sz="4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3B40B5-98A4-46D3-88DD-F18C83DF37B7}"/>
              </a:ext>
            </a:extLst>
          </p:cNvPr>
          <p:cNvSpPr/>
          <p:nvPr/>
        </p:nvSpPr>
        <p:spPr>
          <a:xfrm>
            <a:off x="496868" y="3712272"/>
            <a:ext cx="720000" cy="1440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X</a:t>
            </a:r>
            <a:endParaRPr lang="ko-KR" altLang="en-US" sz="4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C4C859-4317-485D-A264-990106C5D0CF}"/>
              </a:ext>
            </a:extLst>
          </p:cNvPr>
          <p:cNvSpPr/>
          <p:nvPr/>
        </p:nvSpPr>
        <p:spPr>
          <a:xfrm>
            <a:off x="1877783" y="3712272"/>
            <a:ext cx="1800000" cy="72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W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C92FEA-B42A-4DA1-B4C1-F06791E6EDF7}"/>
              </a:ext>
            </a:extLst>
          </p:cNvPr>
          <p:cNvSpPr/>
          <p:nvPr/>
        </p:nvSpPr>
        <p:spPr>
          <a:xfrm>
            <a:off x="4338698" y="3712272"/>
            <a:ext cx="1800000" cy="7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E3E082-0C75-40DD-9172-67B36CE84A81}"/>
              </a:ext>
            </a:extLst>
          </p:cNvPr>
          <p:cNvSpPr/>
          <p:nvPr/>
        </p:nvSpPr>
        <p:spPr>
          <a:xfrm>
            <a:off x="6799613" y="3712272"/>
            <a:ext cx="1800000" cy="1440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Y</a:t>
            </a:r>
            <a:endParaRPr lang="ko-KR" altLang="en-US" sz="4400" dirty="0"/>
          </a:p>
        </p:txBody>
      </p:sp>
      <p:sp>
        <p:nvSpPr>
          <p:cNvPr id="25" name="곱하기 기호 8">
            <a:extLst>
              <a:ext uri="{FF2B5EF4-FFF2-40B4-BE49-F238E27FC236}">
                <a16:creationId xmlns:a16="http://schemas.microsoft.com/office/drawing/2014/main" id="{91D4659C-7378-415B-9F49-8F1122D764F2}"/>
              </a:ext>
            </a:extLst>
          </p:cNvPr>
          <p:cNvSpPr/>
          <p:nvPr/>
        </p:nvSpPr>
        <p:spPr>
          <a:xfrm>
            <a:off x="1277325" y="3712272"/>
            <a:ext cx="540000" cy="540000"/>
          </a:xfrm>
          <a:prstGeom prst="mathMultiply">
            <a:avLst>
              <a:gd name="adj1" fmla="val 397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더하기 기호 10">
            <a:extLst>
              <a:ext uri="{FF2B5EF4-FFF2-40B4-BE49-F238E27FC236}">
                <a16:creationId xmlns:a16="http://schemas.microsoft.com/office/drawing/2014/main" id="{256AD6A4-FDD5-44DD-9047-A655FCFDE0F3}"/>
              </a:ext>
            </a:extLst>
          </p:cNvPr>
          <p:cNvSpPr/>
          <p:nvPr/>
        </p:nvSpPr>
        <p:spPr>
          <a:xfrm>
            <a:off x="3738240" y="3712272"/>
            <a:ext cx="540000" cy="540000"/>
          </a:xfrm>
          <a:prstGeom prst="mathPlus">
            <a:avLst>
              <a:gd name="adj1" fmla="val 487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같음 기호 12">
            <a:extLst>
              <a:ext uri="{FF2B5EF4-FFF2-40B4-BE49-F238E27FC236}">
                <a16:creationId xmlns:a16="http://schemas.microsoft.com/office/drawing/2014/main" id="{986364E5-835A-476C-AB21-CF8A4BBFAE52}"/>
              </a:ext>
            </a:extLst>
          </p:cNvPr>
          <p:cNvSpPr/>
          <p:nvPr/>
        </p:nvSpPr>
        <p:spPr>
          <a:xfrm>
            <a:off x="6199154" y="3691266"/>
            <a:ext cx="540000" cy="540000"/>
          </a:xfrm>
          <a:prstGeom prst="mathEqual">
            <a:avLst>
              <a:gd name="adj1" fmla="val 7985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8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Fully-Connected Layer (FC)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650" y="1471981"/>
                <a:ext cx="7747634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ko-KR" sz="2000" dirty="0"/>
                  <a:t>	(N</a:t>
                </a:r>
                <a:r>
                  <a:rPr lang="ko-KR" altLang="en-US" sz="2000" dirty="0"/>
                  <a:t>개 </a:t>
                </a:r>
                <a:r>
                  <a:rPr lang="en-US" altLang="ko-KR" sz="2000" dirty="0"/>
                  <a:t>sample</a:t>
                </a:r>
                <a:r>
                  <a:rPr lang="ko-KR" altLang="en-US" sz="2000" dirty="0"/>
                  <a:t>을 한 번에 처리하도록</a:t>
                </a:r>
                <a:r>
                  <a:rPr lang="en-US" altLang="ko-KR" sz="2000" dirty="0"/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71981"/>
                <a:ext cx="7747634" cy="708720"/>
              </a:xfrm>
              <a:prstGeom prst="rect">
                <a:avLst/>
              </a:prstGeom>
              <a:blipFill>
                <a:blip r:embed="rId2"/>
                <a:stretch>
                  <a:fillRect t="-1709" r="-79" b="-145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4499" y="1090383"/>
            <a:ext cx="227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Only for a one sample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64499" y="3645479"/>
            <a:ext cx="213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For all samples(N</a:t>
            </a:r>
            <a:r>
              <a:rPr lang="ko-KR" altLang="en-US" b="1" dirty="0"/>
              <a:t>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650" y="4035226"/>
                <a:ext cx="7839005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2pPr marL="742950" lvl="1" indent="-285750">
                  <a:buFont typeface="Wingdings" panose="05000000000000000000" pitchFamily="2" charset="2"/>
                  <a:buChar char="§"/>
                  <a:defRPr sz="2000" i="1">
                    <a:latin typeface="Cambria Math" panose="02040503050406030204" pitchFamily="18" charset="0"/>
                  </a:defRPr>
                </a:lvl2pPr>
              </a:lstStyle>
              <a:p>
                <a:pPr lvl="1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ko-KR" dirty="0"/>
                  <a:t>	</a:t>
                </a:r>
                <a:r>
                  <a:rPr lang="en-US" altLang="ko-KR" i="0" dirty="0">
                    <a:latin typeface="+mn-lt"/>
                  </a:rPr>
                  <a:t>(N</a:t>
                </a:r>
                <a:r>
                  <a:rPr lang="ko-KR" altLang="en-US" i="0" dirty="0">
                    <a:latin typeface="+mn-lt"/>
                  </a:rPr>
                  <a:t>개 </a:t>
                </a:r>
                <a:r>
                  <a:rPr lang="en-US" altLang="ko-KR" i="0" dirty="0">
                    <a:latin typeface="+mn-lt"/>
                  </a:rPr>
                  <a:t>sample</a:t>
                </a:r>
                <a:r>
                  <a:rPr lang="ko-KR" altLang="en-US" i="0" dirty="0">
                    <a:latin typeface="+mn-lt"/>
                  </a:rPr>
                  <a:t>을 한 번에 처리하도록</a:t>
                </a:r>
                <a:r>
                  <a:rPr lang="en-US" altLang="ko-KR" i="0" dirty="0">
                    <a:latin typeface="+mn-lt"/>
                  </a:rPr>
                  <a:t>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035226"/>
                <a:ext cx="7839005" cy="985719"/>
              </a:xfrm>
              <a:prstGeom prst="rect">
                <a:avLst/>
              </a:prstGeom>
              <a:blipFill>
                <a:blip r:embed="rId3"/>
                <a:stretch>
                  <a:fillRect t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/>
          <p:cNvSpPr/>
          <p:nvPr/>
        </p:nvSpPr>
        <p:spPr>
          <a:xfrm>
            <a:off x="2672487" y="4961986"/>
            <a:ext cx="496638" cy="8043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22688" y="4961987"/>
            <a:ext cx="998735" cy="813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4473" y="4961985"/>
            <a:ext cx="496638" cy="9987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W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31921" y="5800698"/>
                <a:ext cx="980268" cy="3082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921" y="5800698"/>
                <a:ext cx="980268" cy="308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82697" y="5201086"/>
                <a:ext cx="3593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97" y="5201086"/>
                <a:ext cx="35939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21783" y="5201086"/>
                <a:ext cx="3593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783" y="5201086"/>
                <a:ext cx="35939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6914" y="5959246"/>
                <a:ext cx="1031756" cy="3082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14" y="5959246"/>
                <a:ext cx="1031756" cy="308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66275" y="5502295"/>
                <a:ext cx="7690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275" y="5502295"/>
                <a:ext cx="76905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448704" y="5800698"/>
                <a:ext cx="976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04" y="5800698"/>
                <a:ext cx="97610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그룹 46"/>
          <p:cNvGrpSpPr/>
          <p:nvPr/>
        </p:nvGrpSpPr>
        <p:grpSpPr>
          <a:xfrm>
            <a:off x="2230551" y="2318336"/>
            <a:ext cx="4304781" cy="1407895"/>
            <a:chOff x="2736110" y="2133078"/>
            <a:chExt cx="4304781" cy="1407895"/>
          </a:xfrm>
        </p:grpSpPr>
        <p:sp>
          <p:nvSpPr>
            <p:cNvPr id="32" name="직사각형 31"/>
            <p:cNvSpPr/>
            <p:nvPr/>
          </p:nvSpPr>
          <p:spPr>
            <a:xfrm>
              <a:off x="2895595" y="2219668"/>
              <a:ext cx="571496" cy="15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082931" y="2219668"/>
              <a:ext cx="998735" cy="15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X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203824" y="2219668"/>
              <a:ext cx="571496" cy="9987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W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128734" y="2458371"/>
                  <a:ext cx="949299" cy="308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734" y="2458371"/>
                  <a:ext cx="949299" cy="30829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595315" y="2133078"/>
                  <a:ext cx="3593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315" y="2133078"/>
                  <a:ext cx="359393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893271" y="2133078"/>
                  <a:ext cx="3593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271" y="2133078"/>
                  <a:ext cx="35939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955632" y="3232683"/>
                  <a:ext cx="1031757" cy="308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632" y="3232683"/>
                  <a:ext cx="1031757" cy="30829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271834" y="2458371"/>
                  <a:ext cx="7690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834" y="2458371"/>
                  <a:ext cx="769057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736110" y="2458371"/>
                  <a:ext cx="94513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1×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110" y="2458371"/>
                  <a:ext cx="945131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직사각형 43"/>
            <p:cNvSpPr/>
            <p:nvPr/>
          </p:nvSpPr>
          <p:spPr>
            <a:xfrm>
              <a:off x="6370615" y="2219668"/>
              <a:ext cx="571496" cy="15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861849" y="5284830"/>
            <a:ext cx="571496" cy="152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8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2497B-EF54-4A93-B9C9-A58CFFDC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FF7FA6-11B6-42E2-9E2E-92EF6F2C8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Activation function</a:t>
                </a:r>
              </a:p>
              <a:p>
                <a:pPr lvl="1"/>
                <a:r>
                  <a:rPr lang="ko-KR" altLang="en-US" dirty="0"/>
                  <a:t>활성화 함수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각 층에 </a:t>
                </a:r>
                <a:r>
                  <a:rPr lang="ko-KR" altLang="en-US" b="1" dirty="0">
                    <a:solidFill>
                      <a:srgbClr val="0070C0"/>
                    </a:solidFill>
                  </a:rPr>
                  <a:t>비선형 성분을 더해주는</a:t>
                </a:r>
                <a:r>
                  <a:rPr lang="ko-KR" altLang="en-US" dirty="0"/>
                  <a:t> 함수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Element-wise operation</a:t>
                </a:r>
              </a:p>
              <a:p>
                <a:pPr lvl="2"/>
                <a:r>
                  <a:rPr lang="ko-KR" altLang="en-US" dirty="0"/>
                  <a:t>없으면 여러 층을 쌓는 의미가 없음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×3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×7+9=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×21+44</m:t>
                    </m:r>
                  </m:oMath>
                </a14:m>
                <a:r>
                  <a:rPr lang="en-US" altLang="ko-KR" dirty="0"/>
                  <a:t> (</a:t>
                </a:r>
                <a:r>
                  <a:rPr lang="ko-KR" altLang="en-US" dirty="0"/>
                  <a:t>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층으로 정리할 수 있음</a:t>
                </a:r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dirty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×3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+5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×7+9</m:t>
                    </m:r>
                  </m:oMath>
                </a14:m>
                <a:r>
                  <a:rPr lang="en-US" altLang="ko-KR" dirty="0"/>
                  <a:t> (</a:t>
                </a:r>
                <a:r>
                  <a:rPr lang="ko-KR" altLang="en-US" dirty="0"/>
                  <a:t>한 층으로 정리할 수 없음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범위가 정해진 함수</a:t>
                </a:r>
                <a:r>
                  <a:rPr lang="en-US" altLang="ko-KR" dirty="0"/>
                  <a:t>: sigmoid, tanh, relu-6</a:t>
                </a:r>
              </a:p>
              <a:p>
                <a:pPr lvl="2"/>
                <a:r>
                  <a:rPr lang="ko-KR" altLang="en-US" dirty="0"/>
                  <a:t>범위가 정해지지 않은 함수</a:t>
                </a:r>
                <a:r>
                  <a:rPr lang="en-US" altLang="ko-KR" dirty="0"/>
                  <a:t>: </a:t>
                </a:r>
                <a:r>
                  <a:rPr lang="en-US" altLang="ko-KR" b="1" dirty="0" err="1">
                    <a:solidFill>
                      <a:srgbClr val="FF0000"/>
                    </a:solidFill>
                  </a:rPr>
                  <a:t>ReLU</a:t>
                </a:r>
                <a:r>
                  <a:rPr lang="en-US" altLang="ko-KR" dirty="0"/>
                  <a:t>, leaky-</a:t>
                </a:r>
                <a:r>
                  <a:rPr lang="en-US" altLang="ko-KR" dirty="0" err="1"/>
                  <a:t>ReLU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훈련 가능한 함수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PReLU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FF7FA6-11B6-42E2-9E2E-92EF6F2C8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ctivation functions에 대한 이미지 검색결과">
            <a:extLst>
              <a:ext uri="{FF2B5EF4-FFF2-40B4-BE49-F238E27FC236}">
                <a16:creationId xmlns:a16="http://schemas.microsoft.com/office/drawing/2014/main" id="{8A43B815-F40C-4C3E-97F8-B3F3F3313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7" b="7621"/>
          <a:stretch/>
        </p:blipFill>
        <p:spPr bwMode="auto">
          <a:xfrm>
            <a:off x="628650" y="4894976"/>
            <a:ext cx="7834072" cy="1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C407E0BF-82F6-46C9-BB9B-589626E646A9}"/>
              </a:ext>
            </a:extLst>
          </p:cNvPr>
          <p:cNvSpPr/>
          <p:nvPr/>
        </p:nvSpPr>
        <p:spPr>
          <a:xfrm>
            <a:off x="6996412" y="1518407"/>
            <a:ext cx="595619" cy="411060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7BB82F-BAA8-4CCE-826A-A723E2CA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Perceptron (MLP)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B4FA7B4-CEC3-42CA-B603-D19F18CF5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Feed-forward DNN (FFDNN)</a:t>
                </a:r>
              </a:p>
              <a:p>
                <a:pPr lvl="1"/>
                <a:r>
                  <a:rPr lang="en-US" altLang="ko-KR" dirty="0"/>
                  <a:t>FC </a:t>
                </a:r>
                <a:r>
                  <a:rPr lang="ko-KR" altLang="en-US" dirty="0"/>
                  <a:t>층을 여러 개 쌓아 올린 구조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중간 층들은 </a:t>
                </a:r>
                <a:r>
                  <a:rPr lang="en-US" altLang="ko-KR" dirty="0"/>
                  <a:t>hidden layer.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Softmax</a:t>
                </a:r>
              </a:p>
              <a:p>
                <a:pPr lvl="1"/>
                <a:r>
                  <a:rPr lang="ko-KR" altLang="en-US" dirty="0"/>
                  <a:t>나온 값을 합이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인 확률 분포로 바꿈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e>
                        </m:func>
                      </m:den>
                    </m:f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정답의 확률 분포</a:t>
                </a:r>
                <a:r>
                  <a:rPr lang="en-US" altLang="ko-KR" dirty="0"/>
                  <a:t>(0, 0, 0, … 1, 0, … 0)</a:t>
                </a:r>
              </a:p>
              <a:p>
                <a:pPr lvl="2"/>
                <a:r>
                  <a:rPr lang="ko-KR" altLang="en-US" dirty="0"/>
                  <a:t>두 확률 분포를 같게 하는 방향으로 훈련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B4FA7B4-CEC3-42CA-B603-D19F18CF5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5E4B51B1-731C-4A86-94E0-1A19F3C90E83}"/>
              </a:ext>
            </a:extLst>
          </p:cNvPr>
          <p:cNvSpPr/>
          <p:nvPr/>
        </p:nvSpPr>
        <p:spPr>
          <a:xfrm>
            <a:off x="6199464" y="5394121"/>
            <a:ext cx="2189527" cy="2348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784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6A6DAB-E953-4AB9-88E5-9B41ACD89A83}"/>
              </a:ext>
            </a:extLst>
          </p:cNvPr>
          <p:cNvSpPr/>
          <p:nvPr/>
        </p:nvSpPr>
        <p:spPr>
          <a:xfrm>
            <a:off x="6199462" y="4924890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 784 -&gt; 256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C62FE1-803E-467D-BFB0-76BB639405EB}"/>
              </a:ext>
            </a:extLst>
          </p:cNvPr>
          <p:cNvSpPr/>
          <p:nvPr/>
        </p:nvSpPr>
        <p:spPr>
          <a:xfrm>
            <a:off x="6199462" y="3985738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 256 -&gt; 256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3203AF-ABF2-41FC-9802-E02F1E29C3D6}"/>
              </a:ext>
            </a:extLst>
          </p:cNvPr>
          <p:cNvSpPr/>
          <p:nvPr/>
        </p:nvSpPr>
        <p:spPr>
          <a:xfrm>
            <a:off x="6199462" y="4455383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D0D3F8-96D9-4C8E-B79F-F86C00A27DCA}"/>
              </a:ext>
            </a:extLst>
          </p:cNvPr>
          <p:cNvSpPr/>
          <p:nvPr/>
        </p:nvSpPr>
        <p:spPr>
          <a:xfrm>
            <a:off x="6199461" y="3541466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4EAABE-CD1F-42D9-8943-E44488625E5E}"/>
              </a:ext>
            </a:extLst>
          </p:cNvPr>
          <p:cNvSpPr/>
          <p:nvPr/>
        </p:nvSpPr>
        <p:spPr>
          <a:xfrm>
            <a:off x="6199460" y="3097194"/>
            <a:ext cx="2189527" cy="2348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FC 256 -&gt; 10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67CD9A-9362-4EB3-88A1-7FACB6465428}"/>
              </a:ext>
            </a:extLst>
          </p:cNvPr>
          <p:cNvSpPr/>
          <p:nvPr/>
        </p:nvSpPr>
        <p:spPr>
          <a:xfrm>
            <a:off x="6199459" y="2653298"/>
            <a:ext cx="2189527" cy="2348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Softmax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1ACF7C-6897-49D2-9EC5-4507AB542794}"/>
              </a:ext>
            </a:extLst>
          </p:cNvPr>
          <p:cNvSpPr/>
          <p:nvPr/>
        </p:nvSpPr>
        <p:spPr>
          <a:xfrm>
            <a:off x="6199459" y="2208650"/>
            <a:ext cx="2189527" cy="2348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9572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</TotalTime>
  <Words>1489</Words>
  <Application>Microsoft Macintosh PowerPoint</Application>
  <PresentationFormat>화면 슬라이드 쇼(4:3)</PresentationFormat>
  <Paragraphs>334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Arial</vt:lpstr>
      <vt:lpstr>Calibri</vt:lpstr>
      <vt:lpstr>Cambria Math</vt:lpstr>
      <vt:lpstr>Wingdings</vt:lpstr>
      <vt:lpstr>디자인 사용자 지정</vt:lpstr>
      <vt:lpstr>Tensorflow Training</vt:lpstr>
      <vt:lpstr>목차</vt:lpstr>
      <vt:lpstr>Part 1: MLP</vt:lpstr>
      <vt:lpstr>Fully-Connected Layer (FC)</vt:lpstr>
      <vt:lpstr>Fully-Connected Layer (FC)</vt:lpstr>
      <vt:lpstr>Fully-Connected Layer (FC)</vt:lpstr>
      <vt:lpstr>Fully-Connected Layer (FC)</vt:lpstr>
      <vt:lpstr>Activation Function</vt:lpstr>
      <vt:lpstr>Multi-layer Perceptron (MLP)</vt:lpstr>
      <vt:lpstr>Part 2: CNN</vt:lpstr>
      <vt:lpstr>Convolution Layer</vt:lpstr>
      <vt:lpstr>Convolution Layer</vt:lpstr>
      <vt:lpstr>Convolutional Neural Network (CNN)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Part 3: Training</vt:lpstr>
      <vt:lpstr>Train, Test, Valid</vt:lpstr>
      <vt:lpstr>Tensorflow review</vt:lpstr>
      <vt:lpstr>Training procedure</vt:lpstr>
      <vt:lpstr>What is the MNIST dataset?</vt:lpstr>
      <vt:lpstr>Example : MLP</vt:lpstr>
      <vt:lpstr>Example : CNN</vt:lpstr>
      <vt:lpstr>CPU vs GPU</vt:lpstr>
      <vt:lpstr>CPU vs GPU</vt:lpstr>
      <vt:lpstr>Histogram</vt:lpstr>
      <vt:lpstr>Histogram</vt:lpstr>
      <vt:lpstr>Part 3-1: Hyper parameter</vt:lpstr>
      <vt:lpstr>Hyperparameter</vt:lpstr>
      <vt:lpstr>Hyperparameter</vt:lpstr>
      <vt:lpstr>Batch normalization</vt:lpstr>
      <vt:lpstr>Batch normalization</vt:lpstr>
      <vt:lpstr>Batch normalization</vt:lpstr>
      <vt:lpstr>Early Stopping</vt:lpstr>
      <vt:lpstr>Recommend Flow</vt:lpstr>
      <vt:lpstr>Early stopping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심규홍</dc:creator>
  <cp:lastModifiedBy>Hee Jun lee</cp:lastModifiedBy>
  <cp:revision>245</cp:revision>
  <dcterms:created xsi:type="dcterms:W3CDTF">2016-11-18T06:48:03Z</dcterms:created>
  <dcterms:modified xsi:type="dcterms:W3CDTF">2018-06-07T13:07:01Z</dcterms:modified>
</cp:coreProperties>
</file>